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64" r:id="rId5"/>
    <p:sldId id="261" r:id="rId6"/>
    <p:sldId id="257" r:id="rId7"/>
    <p:sldId id="258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>
        <p:scale>
          <a:sx n="83" d="100"/>
          <a:sy n="83" d="100"/>
        </p:scale>
        <p:origin x="45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73DD-51D2-4585-A5A4-7F89DFE2F102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EF6D-A83E-4D77-BDE4-B399390B9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93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73DD-51D2-4585-A5A4-7F89DFE2F102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EF6D-A83E-4D77-BDE4-B399390B9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89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73DD-51D2-4585-A5A4-7F89DFE2F102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EF6D-A83E-4D77-BDE4-B399390B927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0953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73DD-51D2-4585-A5A4-7F89DFE2F102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EF6D-A83E-4D77-BDE4-B399390B9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848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73DD-51D2-4585-A5A4-7F89DFE2F102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EF6D-A83E-4D77-BDE4-B399390B927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2871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73DD-51D2-4585-A5A4-7F89DFE2F102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EF6D-A83E-4D77-BDE4-B399390B9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696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73DD-51D2-4585-A5A4-7F89DFE2F102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EF6D-A83E-4D77-BDE4-B399390B9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161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73DD-51D2-4585-A5A4-7F89DFE2F102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EF6D-A83E-4D77-BDE4-B399390B9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95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73DD-51D2-4585-A5A4-7F89DFE2F102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EF6D-A83E-4D77-BDE4-B399390B9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718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73DD-51D2-4585-A5A4-7F89DFE2F102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EF6D-A83E-4D77-BDE4-B399390B9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592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73DD-51D2-4585-A5A4-7F89DFE2F102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EF6D-A83E-4D77-BDE4-B399390B9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73DD-51D2-4585-A5A4-7F89DFE2F102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EF6D-A83E-4D77-BDE4-B399390B9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753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73DD-51D2-4585-A5A4-7F89DFE2F102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EF6D-A83E-4D77-BDE4-B399390B9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33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73DD-51D2-4585-A5A4-7F89DFE2F102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EF6D-A83E-4D77-BDE4-B399390B9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656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73DD-51D2-4585-A5A4-7F89DFE2F102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EF6D-A83E-4D77-BDE4-B399390B9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011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73DD-51D2-4585-A5A4-7F89DFE2F102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8EF6D-A83E-4D77-BDE4-B399390B9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51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173DD-51D2-4585-A5A4-7F89DFE2F102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08EF6D-A83E-4D77-BDE4-B399390B9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79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smokefree.gov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6F503-A56F-43F3-B7DF-8F46AAE0F2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Tobacco Cessation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D6B857-F44F-43CD-8206-C4AED7D389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Olivia </a:t>
            </a:r>
          </a:p>
          <a:p>
            <a:r>
              <a:rPr lang="en-US" dirty="0"/>
              <a:t>MSSU Dental Hygiene</a:t>
            </a:r>
          </a:p>
        </p:txBody>
      </p:sp>
    </p:spTree>
    <p:extLst>
      <p:ext uri="{BB962C8B-B14F-4D97-AF65-F5344CB8AC3E}">
        <p14:creationId xmlns:p14="http://schemas.microsoft.com/office/powerpoint/2010/main" val="1383254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EC123-DCC7-450A-B98B-E7D4D6015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08176-656B-4A6C-84A1-702890BBD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Periodontal diseases, including gingivitis and periodontitis, are severe infections, and if left untreated, they can lead to </a:t>
            </a:r>
            <a:r>
              <a:rPr lang="en-US" b="1" u="sng" dirty="0"/>
              <a:t>tooth loss. </a:t>
            </a:r>
            <a:r>
              <a:rPr lang="en-US" dirty="0"/>
              <a:t>Periodontal disease is a chronic bacterial infection that affects the gum tissue, bone, and attachment fibers that support the teeth and hold them in place in the jaw bone</a:t>
            </a:r>
          </a:p>
          <a:p>
            <a:r>
              <a:rPr lang="en-US" dirty="0"/>
              <a:t>Smokers who smoked less than a half a pack of cigarettes per day are almost three times more likely than nonsmokers to have periodontitis, according to a study by researchers at the Centers for Disease Control and Prevention in Atlanta, Georgia. </a:t>
            </a:r>
          </a:p>
        </p:txBody>
      </p:sp>
    </p:spTree>
    <p:extLst>
      <p:ext uri="{BB962C8B-B14F-4D97-AF65-F5344CB8AC3E}">
        <p14:creationId xmlns:p14="http://schemas.microsoft.com/office/powerpoint/2010/main" val="2494296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6DEE1-7EE0-43EF-9A9E-EB0789230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Warning Signs of Periodontal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BD6B0-9D7B-43E4-887C-ED7407BA4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22401"/>
            <a:ext cx="8596668" cy="4618962"/>
          </a:xfrm>
        </p:spPr>
        <p:txBody>
          <a:bodyPr/>
          <a:lstStyle/>
          <a:p>
            <a:r>
              <a:rPr lang="en-US" sz="2400" dirty="0"/>
              <a:t>If you are a tobacco user, consider if you have the most common symptoms of periodontal disease: </a:t>
            </a:r>
          </a:p>
          <a:p>
            <a:r>
              <a:rPr lang="en-US" dirty="0"/>
              <a:t>• Bleeding gums during brushing </a:t>
            </a:r>
          </a:p>
          <a:p>
            <a:r>
              <a:rPr lang="en-US" dirty="0"/>
              <a:t>• Red, swollen, or tender gums</a:t>
            </a:r>
          </a:p>
          <a:p>
            <a:r>
              <a:rPr lang="en-US" dirty="0"/>
              <a:t> • Gums that have pulled away from the teeth </a:t>
            </a:r>
          </a:p>
          <a:p>
            <a:r>
              <a:rPr lang="en-US" dirty="0"/>
              <a:t>• Persistent bad breath </a:t>
            </a:r>
          </a:p>
          <a:p>
            <a:r>
              <a:rPr lang="en-US" dirty="0"/>
              <a:t>• Pus between the teeth and gums</a:t>
            </a:r>
          </a:p>
          <a:p>
            <a:r>
              <a:rPr lang="en-US" dirty="0"/>
              <a:t> • Loose or separating teeth</a:t>
            </a:r>
          </a:p>
          <a:p>
            <a:r>
              <a:rPr lang="en-US" dirty="0"/>
              <a:t> • A change in the way your teeth fit together when you bite</a:t>
            </a:r>
          </a:p>
        </p:txBody>
      </p:sp>
      <p:pic>
        <p:nvPicPr>
          <p:cNvPr id="2050" name="Picture 2" descr="Image result for adha">
            <a:extLst>
              <a:ext uri="{FF2B5EF4-FFF2-40B4-BE49-F238E27FC236}">
                <a16:creationId xmlns:a16="http://schemas.microsoft.com/office/drawing/2014/main" id="{A6792517-98DE-45E1-BB29-3B2F76E9C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687" y="5144543"/>
            <a:ext cx="3039979" cy="1326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958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40F87-98EE-4FB6-9E3F-77D6323D5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                       Smoking v. Vaping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8A9A8F7-7835-4A70-8542-1E6A8E14E3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7669928"/>
              </p:ext>
            </p:extLst>
          </p:nvPr>
        </p:nvGraphicFramePr>
        <p:xfrm>
          <a:off x="677334" y="1372016"/>
          <a:ext cx="7671759" cy="4666416"/>
        </p:xfrm>
        <a:graphic>
          <a:graphicData uri="http://schemas.openxmlformats.org/drawingml/2006/table">
            <a:tbl>
              <a:tblPr/>
              <a:tblGrid>
                <a:gridCol w="2557253">
                  <a:extLst>
                    <a:ext uri="{9D8B030D-6E8A-4147-A177-3AD203B41FA5}">
                      <a16:colId xmlns:a16="http://schemas.microsoft.com/office/drawing/2014/main" val="2469283732"/>
                    </a:ext>
                  </a:extLst>
                </a:gridCol>
                <a:gridCol w="3078671">
                  <a:extLst>
                    <a:ext uri="{9D8B030D-6E8A-4147-A177-3AD203B41FA5}">
                      <a16:colId xmlns:a16="http://schemas.microsoft.com/office/drawing/2014/main" val="2977147511"/>
                    </a:ext>
                  </a:extLst>
                </a:gridCol>
                <a:gridCol w="2035835">
                  <a:extLst>
                    <a:ext uri="{9D8B030D-6E8A-4147-A177-3AD203B41FA5}">
                      <a16:colId xmlns:a16="http://schemas.microsoft.com/office/drawing/2014/main" val="1826728542"/>
                    </a:ext>
                  </a:extLst>
                </a:gridCol>
              </a:tblGrid>
              <a:tr h="901378">
                <a:tc>
                  <a:txBody>
                    <a:bodyPr/>
                    <a:lstStyle/>
                    <a:p>
                      <a:pPr algn="r" fontAlgn="t"/>
                      <a:r>
                        <a:rPr lang="en-US" sz="1500" b="1" dirty="0">
                          <a:effectLst/>
                        </a:rPr>
                        <a:t>Consists of</a:t>
                      </a:r>
                    </a:p>
                  </a:txBody>
                  <a:tcPr marL="18498" marR="4817" marT="6744" marB="674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effectLst/>
                        </a:rPr>
                        <a:t>  Tobacco rolled in paper and  </a:t>
                      </a:r>
                    </a:p>
                    <a:p>
                      <a:pPr fontAlgn="t"/>
                      <a:r>
                        <a:rPr lang="en-US" sz="1500" dirty="0">
                          <a:effectLst/>
                        </a:rPr>
                        <a:t>   lit up flame.</a:t>
                      </a:r>
                    </a:p>
                  </a:txBody>
                  <a:tcPr marL="9634" marR="9634" marT="6744" marB="674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effectLst/>
                        </a:rPr>
                        <a:t>A battery-powered device with liquid cartridge containing </a:t>
                      </a:r>
                      <a:r>
                        <a:rPr lang="en-US" sz="1500" u="sng" dirty="0">
                          <a:effectLst/>
                        </a:rPr>
                        <a:t>nicotine, </a:t>
                      </a:r>
                      <a:r>
                        <a:rPr lang="en-US" sz="1500" dirty="0">
                          <a:effectLst/>
                        </a:rPr>
                        <a:t>solvents and flavors, battery, heating element.</a:t>
                      </a:r>
                    </a:p>
                  </a:txBody>
                  <a:tcPr marL="9634" marR="9634" marT="6744" marB="674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4818261"/>
                  </a:ext>
                </a:extLst>
              </a:tr>
              <a:tr h="457433">
                <a:tc>
                  <a:txBody>
                    <a:bodyPr/>
                    <a:lstStyle/>
                    <a:p>
                      <a:pPr algn="r" fontAlgn="t"/>
                      <a:r>
                        <a:rPr lang="en-US" sz="1500" b="1" dirty="0">
                          <a:effectLst/>
                        </a:rPr>
                        <a:t>Contains Nicotine?</a:t>
                      </a:r>
                    </a:p>
                  </a:txBody>
                  <a:tcPr marL="18498" marR="4817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500">
                          <a:effectLst/>
                        </a:rPr>
                        <a:t>Yes</a:t>
                      </a:r>
                    </a:p>
                  </a:txBody>
                  <a:tcPr marL="9634" marR="9634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effectLst/>
                        </a:rPr>
                        <a:t>Usually, but there are nicotine-free liquids as well.</a:t>
                      </a:r>
                    </a:p>
                  </a:txBody>
                  <a:tcPr marL="9634" marR="9634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906347"/>
                  </a:ext>
                </a:extLst>
              </a:tr>
              <a:tr h="290954">
                <a:tc>
                  <a:txBody>
                    <a:bodyPr/>
                    <a:lstStyle/>
                    <a:p>
                      <a:pPr algn="r" fontAlgn="t"/>
                      <a:r>
                        <a:rPr lang="en-US" sz="1500" b="1">
                          <a:effectLst/>
                        </a:rPr>
                        <a:t>Addictive?</a:t>
                      </a:r>
                    </a:p>
                  </a:txBody>
                  <a:tcPr marL="18498" marR="4817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500">
                          <a:effectLst/>
                        </a:rPr>
                        <a:t>Yes</a:t>
                      </a:r>
                    </a:p>
                  </a:txBody>
                  <a:tcPr marL="9634" marR="9634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Yes, in the case of nicotine liquids.</a:t>
                      </a:r>
                    </a:p>
                  </a:txBody>
                  <a:tcPr marL="9634" marR="9634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6918563"/>
                  </a:ext>
                </a:extLst>
              </a:tr>
              <a:tr h="68981">
                <a:tc>
                  <a:txBody>
                    <a:bodyPr/>
                    <a:lstStyle/>
                    <a:p>
                      <a:pPr algn="r" fontAlgn="t"/>
                      <a:r>
                        <a:rPr lang="en-US" sz="1500" b="1">
                          <a:effectLst/>
                        </a:rPr>
                        <a:t>Tar?</a:t>
                      </a:r>
                    </a:p>
                  </a:txBody>
                  <a:tcPr marL="18498" marR="4817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500">
                          <a:effectLst/>
                        </a:rPr>
                        <a:t>Yes</a:t>
                      </a:r>
                    </a:p>
                  </a:txBody>
                  <a:tcPr marL="9634" marR="9634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No</a:t>
                      </a:r>
                    </a:p>
                  </a:txBody>
                  <a:tcPr marL="9634" marR="9634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3991657"/>
                  </a:ext>
                </a:extLst>
              </a:tr>
              <a:tr h="179967">
                <a:tc>
                  <a:txBody>
                    <a:bodyPr/>
                    <a:lstStyle/>
                    <a:p>
                      <a:pPr algn="r" fontAlgn="t"/>
                      <a:r>
                        <a:rPr lang="en-US" sz="1500" b="1">
                          <a:effectLst/>
                        </a:rPr>
                        <a:t>Carbon Monoxide?</a:t>
                      </a:r>
                    </a:p>
                  </a:txBody>
                  <a:tcPr marL="18498" marR="4817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500">
                          <a:effectLst/>
                        </a:rPr>
                        <a:t>Yes</a:t>
                      </a:r>
                    </a:p>
                  </a:txBody>
                  <a:tcPr marL="9634" marR="9634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No</a:t>
                      </a:r>
                    </a:p>
                  </a:txBody>
                  <a:tcPr marL="9634" marR="9634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7242575"/>
                  </a:ext>
                </a:extLst>
              </a:tr>
              <a:tr h="124474">
                <a:tc>
                  <a:txBody>
                    <a:bodyPr/>
                    <a:lstStyle/>
                    <a:p>
                      <a:pPr algn="r" fontAlgn="t"/>
                      <a:r>
                        <a:rPr lang="en-US" sz="1500" b="1">
                          <a:effectLst/>
                        </a:rPr>
                        <a:t>Lingering Odor?</a:t>
                      </a:r>
                    </a:p>
                  </a:txBody>
                  <a:tcPr marL="18498" marR="4817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500" dirty="0">
                          <a:effectLst/>
                        </a:rPr>
                        <a:t>Yes</a:t>
                      </a:r>
                    </a:p>
                  </a:txBody>
                  <a:tcPr marL="9634" marR="9634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No</a:t>
                      </a:r>
                    </a:p>
                  </a:txBody>
                  <a:tcPr marL="9634" marR="9634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0146255"/>
                  </a:ext>
                </a:extLst>
              </a:tr>
              <a:tr h="901378">
                <a:tc>
                  <a:txBody>
                    <a:bodyPr/>
                    <a:lstStyle/>
                    <a:p>
                      <a:pPr algn="r" fontAlgn="t"/>
                      <a:r>
                        <a:rPr lang="en-US" sz="1500" b="1">
                          <a:effectLst/>
                        </a:rPr>
                        <a:t>Long-Term Health Risks</a:t>
                      </a:r>
                    </a:p>
                  </a:txBody>
                  <a:tcPr marL="18498" marR="4817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Nicotine addiction, various forms of cancer, hypertension, early death, birth defect.</a:t>
                      </a:r>
                    </a:p>
                  </a:txBody>
                  <a:tcPr marL="9634" marR="9634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u="sng" dirty="0">
                          <a:effectLst/>
                        </a:rPr>
                        <a:t>Nicotine addiction when using liquids with nicotine. </a:t>
                      </a:r>
                      <a:r>
                        <a:rPr lang="en-US" sz="1500" dirty="0">
                          <a:effectLst/>
                        </a:rPr>
                        <a:t>Long-term risks are unknown, but thought to be relatively low.</a:t>
                      </a:r>
                    </a:p>
                  </a:txBody>
                  <a:tcPr marL="9634" marR="9634" marT="6744" marB="6744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DED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4278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7907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5768E-19F9-42F6-9EDB-EB5C3B5F2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Oral effects of vaping- </a:t>
            </a:r>
            <a:r>
              <a:rPr lang="en-US" sz="2400" dirty="0">
                <a:solidFill>
                  <a:schemeClr val="tx1"/>
                </a:solidFill>
              </a:rPr>
              <a:t>Nicotine stomatitis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074" name="Picture 2" descr="Image result for nicotine stomatitis">
            <a:extLst>
              <a:ext uri="{FF2B5EF4-FFF2-40B4-BE49-F238E27FC236}">
                <a16:creationId xmlns:a16="http://schemas.microsoft.com/office/drawing/2014/main" id="{0E2ADD00-DECF-49B9-A9E8-904BFB530F9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680" y="1627717"/>
            <a:ext cx="4916329" cy="4075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9791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876A8-E56A-42D5-8A41-CF9C78131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en-US" b="1" dirty="0"/>
            </a:br>
            <a:endParaRPr lang="en-US" dirty="0"/>
          </a:p>
        </p:txBody>
      </p:sp>
      <p:pic>
        <p:nvPicPr>
          <p:cNvPr id="1026" name="Picture 2" descr="https://mcgannfacialdesign.com/wp-content/uploads/2013/11/8-Step-Oral-Cancer-Screening.png">
            <a:extLst>
              <a:ext uri="{FF2B5EF4-FFF2-40B4-BE49-F238E27FC236}">
                <a16:creationId xmlns:a16="http://schemas.microsoft.com/office/drawing/2014/main" id="{795708D7-A88C-4B47-A2BB-3CA5A4DBFCD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800" y="374817"/>
            <a:ext cx="5953759" cy="598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6283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752D9-A3F0-4297-85FC-CACB05AA4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What to look for during oral cancer screening: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9EA15-C5F2-4FF4-BB87-FD33872D0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White patches </a:t>
            </a:r>
          </a:p>
          <a:p>
            <a:r>
              <a:rPr lang="en-US" sz="2400" dirty="0"/>
              <a:t>Red patches</a:t>
            </a:r>
          </a:p>
          <a:p>
            <a:r>
              <a:rPr lang="en-US" sz="2400" dirty="0"/>
              <a:t>Sore that fails to heal and bleeds easily</a:t>
            </a:r>
          </a:p>
          <a:p>
            <a:r>
              <a:rPr lang="en-US" sz="2400" dirty="0"/>
              <a:t>Abnormal lump or thickening of the tissues</a:t>
            </a:r>
          </a:p>
          <a:p>
            <a:r>
              <a:rPr lang="en-US" sz="2400" dirty="0"/>
              <a:t>Chronic sore throat</a:t>
            </a:r>
          </a:p>
          <a:p>
            <a:r>
              <a:rPr lang="en-US" sz="2400" dirty="0"/>
              <a:t>A mass or lump in the neck</a:t>
            </a:r>
          </a:p>
          <a:p>
            <a:r>
              <a:rPr lang="en-US" sz="2400" dirty="0"/>
              <a:t>Difficulty chewing or swallowing</a:t>
            </a:r>
          </a:p>
        </p:txBody>
      </p:sp>
    </p:spTree>
    <p:extLst>
      <p:ext uri="{BB962C8B-B14F-4D97-AF65-F5344CB8AC3E}">
        <p14:creationId xmlns:p14="http://schemas.microsoft.com/office/powerpoint/2010/main" val="986321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3A0DA-7E9F-4302-9D7A-98CB7ABD2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What you can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A6417-37FB-4338-994A-FE57E62E6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Use a toothpaste containing fluoride, look for the ingredients sodium fluoride. </a:t>
            </a:r>
          </a:p>
          <a:p>
            <a:r>
              <a:rPr lang="en-US" b="1" dirty="0">
                <a:solidFill>
                  <a:schemeClr val="tx1"/>
                </a:solidFill>
              </a:rPr>
              <a:t>Lower the frequency.</a:t>
            </a:r>
          </a:p>
          <a:p>
            <a:r>
              <a:rPr lang="en-US" b="1" dirty="0">
                <a:solidFill>
                  <a:schemeClr val="tx1"/>
                </a:solidFill>
              </a:rPr>
              <a:t>Visit smokefree.gov</a:t>
            </a:r>
          </a:p>
          <a:p>
            <a:r>
              <a:rPr lang="en-US" b="1" dirty="0">
                <a:solidFill>
                  <a:schemeClr val="tx1"/>
                </a:solidFill>
              </a:rPr>
              <a:t>Call </a:t>
            </a:r>
            <a:r>
              <a:rPr lang="en-US" b="1" u="sng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1-800-QUIT-NOW</a:t>
            </a:r>
            <a:r>
              <a:rPr lang="en-US" b="1" dirty="0">
                <a:solidFill>
                  <a:schemeClr val="tx1"/>
                </a:solidFill>
              </a:rPr>
              <a:t> (1-800-784-8669) if you want help quitting.</a:t>
            </a:r>
          </a:p>
        </p:txBody>
      </p:sp>
    </p:spTree>
    <p:extLst>
      <p:ext uri="{BB962C8B-B14F-4D97-AF65-F5344CB8AC3E}">
        <p14:creationId xmlns:p14="http://schemas.microsoft.com/office/powerpoint/2010/main" val="4220427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B804A49-D8C0-40A7-9A87-C129D3DD1D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1790517"/>
              </p:ext>
            </p:extLst>
          </p:nvPr>
        </p:nvGraphicFramePr>
        <p:xfrm>
          <a:off x="465222" y="497304"/>
          <a:ext cx="9512967" cy="6224339"/>
        </p:xfrm>
        <a:graphic>
          <a:graphicData uri="http://schemas.openxmlformats.org/drawingml/2006/table">
            <a:tbl>
              <a:tblPr/>
              <a:tblGrid>
                <a:gridCol w="3170989">
                  <a:extLst>
                    <a:ext uri="{9D8B030D-6E8A-4147-A177-3AD203B41FA5}">
                      <a16:colId xmlns:a16="http://schemas.microsoft.com/office/drawing/2014/main" val="261872168"/>
                    </a:ext>
                  </a:extLst>
                </a:gridCol>
                <a:gridCol w="3170989">
                  <a:extLst>
                    <a:ext uri="{9D8B030D-6E8A-4147-A177-3AD203B41FA5}">
                      <a16:colId xmlns:a16="http://schemas.microsoft.com/office/drawing/2014/main" val="3809375240"/>
                    </a:ext>
                  </a:extLst>
                </a:gridCol>
                <a:gridCol w="3170989">
                  <a:extLst>
                    <a:ext uri="{9D8B030D-6E8A-4147-A177-3AD203B41FA5}">
                      <a16:colId xmlns:a16="http://schemas.microsoft.com/office/drawing/2014/main" val="2537214085"/>
                    </a:ext>
                  </a:extLst>
                </a:gridCol>
              </a:tblGrid>
              <a:tr h="625485">
                <a:tc>
                  <a:txBody>
                    <a:bodyPr/>
                    <a:lstStyle/>
                    <a:p>
                      <a:pPr algn="ctr" fontAlgn="t"/>
                      <a:br>
                        <a:rPr lang="en-US" sz="1600">
                          <a:effectLst/>
                          <a:latin typeface="Cabin"/>
                        </a:rPr>
                      </a:br>
                      <a:r>
                        <a:rPr lang="en-US" sz="1600" b="1">
                          <a:effectLst/>
                          <a:latin typeface="Cabin"/>
                        </a:rPr>
                        <a:t>NRT Types</a:t>
                      </a:r>
                      <a:endParaRPr lang="en-US" sz="1600">
                        <a:effectLst/>
                        <a:latin typeface="Cabin"/>
                      </a:endParaRPr>
                    </a:p>
                  </a:txBody>
                  <a:tcPr marL="23783" marR="23783" marT="23783" marB="23783">
                    <a:lnL>
                      <a:noFill/>
                    </a:lnL>
                    <a:lnR>
                      <a:noFill/>
                    </a:lnR>
                    <a:lnT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br>
                        <a:rPr lang="en-US" sz="1600">
                          <a:effectLst/>
                          <a:latin typeface="Cabin"/>
                        </a:rPr>
                      </a:br>
                      <a:r>
                        <a:rPr lang="en-US" sz="1600" b="1">
                          <a:effectLst/>
                          <a:latin typeface="Cabin"/>
                        </a:rPr>
                        <a:t>How to Get Them</a:t>
                      </a:r>
                      <a:endParaRPr lang="en-US" sz="1600">
                        <a:effectLst/>
                        <a:latin typeface="Cabin"/>
                      </a:endParaRPr>
                    </a:p>
                  </a:txBody>
                  <a:tcPr marL="23783" marR="23783" marT="23783" marB="23783">
                    <a:lnL>
                      <a:noFill/>
                    </a:lnL>
                    <a:lnR>
                      <a:noFill/>
                    </a:lnR>
                    <a:lnT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br>
                        <a:rPr lang="en-US" sz="1600">
                          <a:effectLst/>
                          <a:latin typeface="Cabin"/>
                        </a:rPr>
                      </a:br>
                      <a:r>
                        <a:rPr lang="en-US" sz="1600" b="1">
                          <a:effectLst/>
                          <a:latin typeface="Cabin"/>
                        </a:rPr>
                        <a:t>How to Use Them</a:t>
                      </a:r>
                      <a:endParaRPr lang="en-US" sz="1600">
                        <a:effectLst/>
                        <a:latin typeface="Cabin"/>
                      </a:endParaRPr>
                    </a:p>
                  </a:txBody>
                  <a:tcPr marL="23783" marR="23783" marT="23783" marB="23783">
                    <a:lnL>
                      <a:noFill/>
                    </a:lnL>
                    <a:lnR>
                      <a:noFill/>
                    </a:lnR>
                    <a:lnT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4203382"/>
                  </a:ext>
                </a:extLst>
              </a:tr>
              <a:tr h="9000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Cabin"/>
                        </a:rPr>
                        <a:t>Patch</a:t>
                      </a:r>
                    </a:p>
                  </a:txBody>
                  <a:tcPr marL="23783" marR="23783" marT="23783" marB="2378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>
                          <a:effectLst/>
                          <a:latin typeface="Cabin"/>
                        </a:rPr>
                        <a:t>Over the Counter</a:t>
                      </a:r>
                    </a:p>
                  </a:txBody>
                  <a:tcPr marL="23783" marR="23783" marT="23783" marB="2378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>
                          <a:effectLst/>
                          <a:latin typeface="Cabin"/>
                        </a:rPr>
                        <a:t>Place on the skin</a:t>
                      </a:r>
                      <a:br>
                        <a:rPr lang="en-US" sz="1600">
                          <a:effectLst/>
                          <a:latin typeface="Cabin"/>
                        </a:rPr>
                      </a:br>
                      <a:r>
                        <a:rPr lang="en-US" sz="1600">
                          <a:effectLst/>
                          <a:latin typeface="Cabin"/>
                        </a:rPr>
                        <a:t>Gives a small and steady amount of nicotine</a:t>
                      </a:r>
                    </a:p>
                  </a:txBody>
                  <a:tcPr marL="23783" marR="23783" marT="23783" marB="23783">
                    <a:lnL>
                      <a:noFill/>
                    </a:lnL>
                    <a:lnR>
                      <a:noFill/>
                    </a:lnR>
                    <a:lnT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563929"/>
                  </a:ext>
                </a:extLst>
              </a:tr>
              <a:tr h="117469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>
                          <a:effectLst/>
                          <a:latin typeface="Cabin"/>
                        </a:rPr>
                        <a:t>Gum</a:t>
                      </a:r>
                    </a:p>
                  </a:txBody>
                  <a:tcPr marL="23783" marR="23783" marT="23783" marB="23783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Cabin"/>
                        </a:rPr>
                        <a:t>Over the Counter</a:t>
                      </a:r>
                    </a:p>
                  </a:txBody>
                  <a:tcPr marL="23783" marR="23783" marT="23783" marB="23783">
                    <a:lnL>
                      <a:noFill/>
                    </a:lnL>
                    <a:lnR>
                      <a:noFill/>
                    </a:lnR>
                    <a:lnT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>
                          <a:effectLst/>
                          <a:latin typeface="Cabin"/>
                        </a:rPr>
                        <a:t>Chew to release nicotine</a:t>
                      </a:r>
                      <a:br>
                        <a:rPr lang="en-US" sz="1600">
                          <a:effectLst/>
                          <a:latin typeface="Cabin"/>
                        </a:rPr>
                      </a:br>
                      <a:r>
                        <a:rPr lang="en-US" sz="1600">
                          <a:effectLst/>
                          <a:latin typeface="Cabin"/>
                        </a:rPr>
                        <a:t>Chew until you get a tingling feeling, then place between cheek and gums</a:t>
                      </a:r>
                    </a:p>
                  </a:txBody>
                  <a:tcPr marL="23783" marR="23783" marT="23783" marB="23783">
                    <a:lnL>
                      <a:noFill/>
                    </a:lnL>
                    <a:lnR>
                      <a:noFill/>
                    </a:lnR>
                    <a:lnT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8446932"/>
                  </a:ext>
                </a:extLst>
              </a:tr>
              <a:tr h="117469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>
                          <a:effectLst/>
                          <a:latin typeface="Cabin"/>
                        </a:rPr>
                        <a:t>Lozenge</a:t>
                      </a:r>
                    </a:p>
                  </a:txBody>
                  <a:tcPr marL="23783" marR="23783" marT="23783" marB="23783">
                    <a:lnL>
                      <a:noFill/>
                    </a:lnL>
                    <a:lnR>
                      <a:noFill/>
                    </a:lnR>
                    <a:lnT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>
                          <a:effectLst/>
                          <a:latin typeface="Cabin"/>
                        </a:rPr>
                        <a:t>Over the Counter</a:t>
                      </a:r>
                    </a:p>
                  </a:txBody>
                  <a:tcPr marL="23783" marR="23783" marT="23783" marB="23783">
                    <a:lnL>
                      <a:noFill/>
                    </a:lnL>
                    <a:lnR>
                      <a:noFill/>
                    </a:lnR>
                    <a:lnT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>
                          <a:effectLst/>
                          <a:latin typeface="Cabin"/>
                        </a:rPr>
                        <a:t>Place in the mouth like hard candy</a:t>
                      </a:r>
                      <a:br>
                        <a:rPr lang="en-US" sz="1600">
                          <a:effectLst/>
                          <a:latin typeface="Cabin"/>
                        </a:rPr>
                      </a:br>
                      <a:r>
                        <a:rPr lang="en-US" sz="1600">
                          <a:effectLst/>
                          <a:latin typeface="Cabin"/>
                        </a:rPr>
                        <a:t>Releases nicotine as it slowly dissolves in the mouth</a:t>
                      </a:r>
                    </a:p>
                  </a:txBody>
                  <a:tcPr marL="23783" marR="23783" marT="23783" marB="23783">
                    <a:lnL>
                      <a:noFill/>
                    </a:lnL>
                    <a:lnR>
                      <a:noFill/>
                    </a:lnR>
                    <a:lnT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2813657"/>
                  </a:ext>
                </a:extLst>
              </a:tr>
              <a:tr h="1449294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>
                          <a:effectLst/>
                          <a:latin typeface="Cabin"/>
                        </a:rPr>
                        <a:t>Inhaler</a:t>
                      </a:r>
                    </a:p>
                  </a:txBody>
                  <a:tcPr marL="23783" marR="23783" marT="23783" marB="23783">
                    <a:lnL>
                      <a:noFill/>
                    </a:lnL>
                    <a:lnR>
                      <a:noFill/>
                    </a:lnR>
                    <a:lnT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>
                          <a:effectLst/>
                          <a:latin typeface="Cabin"/>
                        </a:rPr>
                        <a:t>Prescription</a:t>
                      </a:r>
                    </a:p>
                  </a:txBody>
                  <a:tcPr marL="23783" marR="23783" marT="23783" marB="23783">
                    <a:lnL>
                      <a:noFill/>
                    </a:lnL>
                    <a:lnR>
                      <a:noFill/>
                    </a:lnR>
                    <a:lnT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>
                          <a:effectLst/>
                          <a:latin typeface="Cabin"/>
                        </a:rPr>
                        <a:t>Cartridge attached to a mouthpiece</a:t>
                      </a:r>
                      <a:br>
                        <a:rPr lang="en-US" sz="1600">
                          <a:effectLst/>
                          <a:latin typeface="Cabin"/>
                        </a:rPr>
                      </a:br>
                      <a:r>
                        <a:rPr lang="en-US" sz="1600">
                          <a:effectLst/>
                          <a:latin typeface="Cabin"/>
                        </a:rPr>
                        <a:t>Inhaling through the mouthpiece gives a specific amount of nicotine</a:t>
                      </a:r>
                    </a:p>
                  </a:txBody>
                  <a:tcPr marL="23783" marR="23783" marT="23783" marB="23783">
                    <a:lnL>
                      <a:noFill/>
                    </a:lnL>
                    <a:lnR>
                      <a:noFill/>
                    </a:lnR>
                    <a:lnT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9853997"/>
                  </a:ext>
                </a:extLst>
              </a:tr>
              <a:tr h="9000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>
                          <a:effectLst/>
                          <a:latin typeface="Cabin"/>
                        </a:rPr>
                        <a:t>Nasal Spray</a:t>
                      </a:r>
                    </a:p>
                  </a:txBody>
                  <a:tcPr marL="23783" marR="23783" marT="23783" marB="23783">
                    <a:lnL>
                      <a:noFill/>
                    </a:lnL>
                    <a:lnR>
                      <a:noFill/>
                    </a:lnR>
                    <a:lnT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>
                          <a:effectLst/>
                          <a:latin typeface="Cabin"/>
                        </a:rPr>
                        <a:t>Prescription</a:t>
                      </a:r>
                    </a:p>
                  </a:txBody>
                  <a:tcPr marL="23783" marR="23783" marT="23783" marB="23783">
                    <a:lnL>
                      <a:noFill/>
                    </a:lnL>
                    <a:lnR>
                      <a:noFill/>
                    </a:lnR>
                    <a:lnT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Cabin"/>
                        </a:rPr>
                        <a:t>Pump bottle containing nicotine</a:t>
                      </a:r>
                      <a:br>
                        <a:rPr lang="en-US" sz="1600" dirty="0">
                          <a:effectLst/>
                          <a:latin typeface="Cabin"/>
                        </a:rPr>
                      </a:br>
                      <a:r>
                        <a:rPr lang="en-US" sz="1600" dirty="0">
                          <a:effectLst/>
                          <a:latin typeface="Cabin"/>
                        </a:rPr>
                        <a:t>Put into nose and spray</a:t>
                      </a:r>
                    </a:p>
                  </a:txBody>
                  <a:tcPr marL="23783" marR="23783" marT="23783" marB="23783">
                    <a:lnL>
                      <a:noFill/>
                    </a:lnL>
                    <a:lnR>
                      <a:noFill/>
                    </a:lnR>
                    <a:lnT w="4763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8200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54374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346</TotalTime>
  <Words>414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Cabin</vt:lpstr>
      <vt:lpstr>Trebuchet MS</vt:lpstr>
      <vt:lpstr>Wingdings 3</vt:lpstr>
      <vt:lpstr>Facet</vt:lpstr>
      <vt:lpstr>Tobacco Cessation</vt:lpstr>
      <vt:lpstr>PowerPoint Presentation</vt:lpstr>
      <vt:lpstr>The Warning Signs of Periodontal Disease</vt:lpstr>
      <vt:lpstr>                       Smoking v. Vaping</vt:lpstr>
      <vt:lpstr>Oral effects of vaping- Nicotine stomatitis </vt:lpstr>
      <vt:lpstr> </vt:lpstr>
      <vt:lpstr>What to look for during oral cancer screening:</vt:lpstr>
      <vt:lpstr>What you can do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Tobacco Cessation</dc:title>
  <dc:creator>Olivia Laidler</dc:creator>
  <cp:lastModifiedBy>Olivia Laidler</cp:lastModifiedBy>
  <cp:revision>5</cp:revision>
  <dcterms:created xsi:type="dcterms:W3CDTF">2018-10-24T15:04:24Z</dcterms:created>
  <dcterms:modified xsi:type="dcterms:W3CDTF">2018-10-24T20:50:50Z</dcterms:modified>
</cp:coreProperties>
</file>