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5" r:id="rId11"/>
    <p:sldId id="26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CE606-70F4-4A7E-A583-8BEC29EBD78B}" v="115" dt="2018-05-07T18:35:50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ia Laidler" userId="b0e0878be4c2b48d" providerId="LiveId" clId="{15BCE606-70F4-4A7E-A583-8BEC29EBD78B}"/>
    <pc:docChg chg="undo custSel addSld modSld">
      <pc:chgData name="Olivia Laidler" userId="b0e0878be4c2b48d" providerId="LiveId" clId="{15BCE606-70F4-4A7E-A583-8BEC29EBD78B}" dt="2018-05-07T18:35:50.606" v="128" actId="1076"/>
      <pc:docMkLst>
        <pc:docMk/>
      </pc:docMkLst>
      <pc:sldChg chg="modSp">
        <pc:chgData name="Olivia Laidler" userId="b0e0878be4c2b48d" providerId="LiveId" clId="{15BCE606-70F4-4A7E-A583-8BEC29EBD78B}" dt="2018-05-07T00:55:15.193" v="66" actId="5793"/>
        <pc:sldMkLst>
          <pc:docMk/>
          <pc:sldMk cId="869930575" sldId="257"/>
        </pc:sldMkLst>
        <pc:spChg chg="mod">
          <ac:chgData name="Olivia Laidler" userId="b0e0878be4c2b48d" providerId="LiveId" clId="{15BCE606-70F4-4A7E-A583-8BEC29EBD78B}" dt="2018-05-07T00:55:15.193" v="66" actId="5793"/>
          <ac:spMkLst>
            <pc:docMk/>
            <pc:sldMk cId="869930575" sldId="257"/>
            <ac:spMk id="3" creationId="{D19560E1-CEE4-4677-91E5-8E4D9FB5E154}"/>
          </ac:spMkLst>
        </pc:spChg>
      </pc:sldChg>
      <pc:sldChg chg="addSp delSp modSp mod setBg">
        <pc:chgData name="Olivia Laidler" userId="b0e0878be4c2b48d" providerId="LiveId" clId="{15BCE606-70F4-4A7E-A583-8BEC29EBD78B}" dt="2018-05-07T00:56:43.283" v="74" actId="14100"/>
        <pc:sldMkLst>
          <pc:docMk/>
          <pc:sldMk cId="4228884057" sldId="258"/>
        </pc:sldMkLst>
        <pc:spChg chg="mod">
          <ac:chgData name="Olivia Laidler" userId="b0e0878be4c2b48d" providerId="LiveId" clId="{15BCE606-70F4-4A7E-A583-8BEC29EBD78B}" dt="2018-05-07T00:56:14.228" v="72" actId="26606"/>
          <ac:spMkLst>
            <pc:docMk/>
            <pc:sldMk cId="4228884057" sldId="258"/>
            <ac:spMk id="2" creationId="{E0ADFAC7-1811-40DD-B6DB-57EEB0DA26E5}"/>
          </ac:spMkLst>
        </pc:spChg>
        <pc:spChg chg="mod">
          <ac:chgData name="Olivia Laidler" userId="b0e0878be4c2b48d" providerId="LiveId" clId="{15BCE606-70F4-4A7E-A583-8BEC29EBD78B}" dt="2018-05-07T00:56:14.228" v="72" actId="26606"/>
          <ac:spMkLst>
            <pc:docMk/>
            <pc:sldMk cId="4228884057" sldId="258"/>
            <ac:spMk id="3" creationId="{D93285B6-55EC-4444-906D-3496F0EA9B69}"/>
          </ac:spMkLst>
        </pc:spChg>
        <pc:spChg chg="add del">
          <ac:chgData name="Olivia Laidler" userId="b0e0878be4c2b48d" providerId="LiveId" clId="{15BCE606-70F4-4A7E-A583-8BEC29EBD78B}" dt="2018-05-07T00:56:14.189" v="71" actId="26606"/>
          <ac:spMkLst>
            <pc:docMk/>
            <pc:sldMk cId="4228884057" sldId="258"/>
            <ac:spMk id="71" creationId="{1660E788-AFA9-4A1B-9991-6AA74632A15B}"/>
          </ac:spMkLst>
        </pc:spChg>
        <pc:spChg chg="add del">
          <ac:chgData name="Olivia Laidler" userId="b0e0878be4c2b48d" providerId="LiveId" clId="{15BCE606-70F4-4A7E-A583-8BEC29EBD78B}" dt="2018-05-07T00:56:14.189" v="71" actId="26606"/>
          <ac:spMkLst>
            <pc:docMk/>
            <pc:sldMk cId="4228884057" sldId="258"/>
            <ac:spMk id="73" creationId="{867D4867-5BA7-4462-B2F6-A23F4A622AA7}"/>
          </ac:spMkLst>
        </pc:spChg>
        <pc:spChg chg="add">
          <ac:chgData name="Olivia Laidler" userId="b0e0878be4c2b48d" providerId="LiveId" clId="{15BCE606-70F4-4A7E-A583-8BEC29EBD78B}" dt="2018-05-07T00:56:14.228" v="72" actId="26606"/>
          <ac:spMkLst>
            <pc:docMk/>
            <pc:sldMk cId="4228884057" sldId="258"/>
            <ac:spMk id="75" creationId="{2E9C9585-DA89-4D7E-BCDF-576461A1A2D9}"/>
          </ac:spMkLst>
        </pc:spChg>
        <pc:spChg chg="add">
          <ac:chgData name="Olivia Laidler" userId="b0e0878be4c2b48d" providerId="LiveId" clId="{15BCE606-70F4-4A7E-A583-8BEC29EBD78B}" dt="2018-05-07T00:56:14.228" v="72" actId="26606"/>
          <ac:spMkLst>
            <pc:docMk/>
            <pc:sldMk cId="4228884057" sldId="258"/>
            <ac:spMk id="1028" creationId="{C966A4D4-049A-4389-B407-0E7091A07C8D}"/>
          </ac:spMkLst>
        </pc:spChg>
        <pc:spChg chg="add">
          <ac:chgData name="Olivia Laidler" userId="b0e0878be4c2b48d" providerId="LiveId" clId="{15BCE606-70F4-4A7E-A583-8BEC29EBD78B}" dt="2018-05-07T00:56:14.228" v="72" actId="26606"/>
          <ac:spMkLst>
            <pc:docMk/>
            <pc:sldMk cId="4228884057" sldId="258"/>
            <ac:spMk id="1029" creationId="{B5899359-8523-4D4D-B568-3FDFAF9821C7}"/>
          </ac:spMkLst>
        </pc:spChg>
        <pc:picChg chg="del">
          <ac:chgData name="Olivia Laidler" userId="b0e0878be4c2b48d" providerId="LiveId" clId="{15BCE606-70F4-4A7E-A583-8BEC29EBD78B}" dt="2018-05-07T00:55:57.353" v="67" actId="478"/>
          <ac:picMkLst>
            <pc:docMk/>
            <pc:sldMk cId="4228884057" sldId="258"/>
            <ac:picMk id="5" creationId="{39CA2D23-F7A9-4729-9D73-D328DC090DF4}"/>
          </ac:picMkLst>
        </pc:picChg>
        <pc:picChg chg="add mod ord">
          <ac:chgData name="Olivia Laidler" userId="b0e0878be4c2b48d" providerId="LiveId" clId="{15BCE606-70F4-4A7E-A583-8BEC29EBD78B}" dt="2018-05-07T00:56:43.283" v="74" actId="14100"/>
          <ac:picMkLst>
            <pc:docMk/>
            <pc:sldMk cId="4228884057" sldId="258"/>
            <ac:picMk id="1026" creationId="{0533D9DC-99BA-4EE2-8776-ADC15AA920DA}"/>
          </ac:picMkLst>
        </pc:picChg>
      </pc:sldChg>
      <pc:sldChg chg="modSp">
        <pc:chgData name="Olivia Laidler" userId="b0e0878be4c2b48d" providerId="LiveId" clId="{15BCE606-70F4-4A7E-A583-8BEC29EBD78B}" dt="2018-05-07T00:57:22.493" v="86" actId="20577"/>
        <pc:sldMkLst>
          <pc:docMk/>
          <pc:sldMk cId="664188652" sldId="259"/>
        </pc:sldMkLst>
        <pc:spChg chg="mod">
          <ac:chgData name="Olivia Laidler" userId="b0e0878be4c2b48d" providerId="LiveId" clId="{15BCE606-70F4-4A7E-A583-8BEC29EBD78B}" dt="2018-05-07T00:57:22.493" v="86" actId="20577"/>
          <ac:spMkLst>
            <pc:docMk/>
            <pc:sldMk cId="664188652" sldId="259"/>
            <ac:spMk id="3" creationId="{B4E98897-0CF7-47BD-B69D-076589796D0C}"/>
          </ac:spMkLst>
        </pc:spChg>
      </pc:sldChg>
      <pc:sldChg chg="modSp">
        <pc:chgData name="Olivia Laidler" userId="b0e0878be4c2b48d" providerId="LiveId" clId="{15BCE606-70F4-4A7E-A583-8BEC29EBD78B}" dt="2018-05-07T00:57:47.596" v="89" actId="5793"/>
        <pc:sldMkLst>
          <pc:docMk/>
          <pc:sldMk cId="146989576" sldId="261"/>
        </pc:sldMkLst>
        <pc:spChg chg="mod">
          <ac:chgData name="Olivia Laidler" userId="b0e0878be4c2b48d" providerId="LiveId" clId="{15BCE606-70F4-4A7E-A583-8BEC29EBD78B}" dt="2018-05-07T00:57:47.596" v="89" actId="5793"/>
          <ac:spMkLst>
            <pc:docMk/>
            <pc:sldMk cId="146989576" sldId="261"/>
            <ac:spMk id="3" creationId="{85D440B1-414A-4AD7-8A02-B07160A5E569}"/>
          </ac:spMkLst>
        </pc:spChg>
      </pc:sldChg>
      <pc:sldChg chg="modSp">
        <pc:chgData name="Olivia Laidler" userId="b0e0878be4c2b48d" providerId="LiveId" clId="{15BCE606-70F4-4A7E-A583-8BEC29EBD78B}" dt="2018-05-07T16:47:25.799" v="101" actId="20577"/>
        <pc:sldMkLst>
          <pc:docMk/>
          <pc:sldMk cId="2775867137" sldId="263"/>
        </pc:sldMkLst>
        <pc:spChg chg="mod">
          <ac:chgData name="Olivia Laidler" userId="b0e0878be4c2b48d" providerId="LiveId" clId="{15BCE606-70F4-4A7E-A583-8BEC29EBD78B}" dt="2018-05-07T16:47:25.799" v="101" actId="20577"/>
          <ac:spMkLst>
            <pc:docMk/>
            <pc:sldMk cId="2775867137" sldId="263"/>
            <ac:spMk id="3" creationId="{CC083941-A01D-45C7-BBAB-32E8EA879EF8}"/>
          </ac:spMkLst>
        </pc:spChg>
      </pc:sldChg>
      <pc:sldChg chg="modSp">
        <pc:chgData name="Olivia Laidler" userId="b0e0878be4c2b48d" providerId="LiveId" clId="{15BCE606-70F4-4A7E-A583-8BEC29EBD78B}" dt="2018-05-03T18:42:27.666" v="13" actId="20577"/>
        <pc:sldMkLst>
          <pc:docMk/>
          <pc:sldMk cId="979427759" sldId="264"/>
        </pc:sldMkLst>
        <pc:spChg chg="mod">
          <ac:chgData name="Olivia Laidler" userId="b0e0878be4c2b48d" providerId="LiveId" clId="{15BCE606-70F4-4A7E-A583-8BEC29EBD78B}" dt="2018-05-03T18:42:27.666" v="13" actId="20577"/>
          <ac:spMkLst>
            <pc:docMk/>
            <pc:sldMk cId="979427759" sldId="264"/>
            <ac:spMk id="4" creationId="{B23D4FFF-F8F1-4DDC-A9ED-0B5D41F03F07}"/>
          </ac:spMkLst>
        </pc:spChg>
      </pc:sldChg>
      <pc:sldChg chg="addSp delSp modSp add">
        <pc:chgData name="Olivia Laidler" userId="b0e0878be4c2b48d" providerId="LiveId" clId="{15BCE606-70F4-4A7E-A583-8BEC29EBD78B}" dt="2018-05-07T18:35:50.606" v="128" actId="1076"/>
        <pc:sldMkLst>
          <pc:docMk/>
          <pc:sldMk cId="211343947" sldId="266"/>
        </pc:sldMkLst>
        <pc:spChg chg="mod">
          <ac:chgData name="Olivia Laidler" userId="b0e0878be4c2b48d" providerId="LiveId" clId="{15BCE606-70F4-4A7E-A583-8BEC29EBD78B}" dt="2018-05-07T18:35:44.797" v="126" actId="20577"/>
          <ac:spMkLst>
            <pc:docMk/>
            <pc:sldMk cId="211343947" sldId="266"/>
            <ac:spMk id="2" creationId="{5255F8CA-F6F6-4650-81C4-A4BF9CDE2408}"/>
          </ac:spMkLst>
        </pc:spChg>
        <pc:spChg chg="del">
          <ac:chgData name="Olivia Laidler" userId="b0e0878be4c2b48d" providerId="LiveId" clId="{15BCE606-70F4-4A7E-A583-8BEC29EBD78B}" dt="2018-05-07T18:35:28.673" v="103"/>
          <ac:spMkLst>
            <pc:docMk/>
            <pc:sldMk cId="211343947" sldId="266"/>
            <ac:spMk id="3" creationId="{C1FF9BD0-906F-4279-90F1-D39824861CB8}"/>
          </ac:spMkLst>
        </pc:spChg>
        <pc:picChg chg="add mod">
          <ac:chgData name="Olivia Laidler" userId="b0e0878be4c2b48d" providerId="LiveId" clId="{15BCE606-70F4-4A7E-A583-8BEC29EBD78B}" dt="2018-05-07T18:35:50.606" v="128" actId="1076"/>
          <ac:picMkLst>
            <pc:docMk/>
            <pc:sldMk cId="211343947" sldId="266"/>
            <ac:picMk id="1026" creationId="{73D789B1-C655-4256-91BE-E93A1B36EAC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dentalhygiene@mssu.ed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E7B0-3219-4234-8E80-4D2ECC57B9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Prevention of dental caries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A4F536-0D56-45C6-8388-9F4E0915E2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Olivia</a:t>
            </a:r>
          </a:p>
          <a:p>
            <a:r>
              <a:rPr lang="en-US" dirty="0"/>
              <a:t>MSSU Dental Hygiene Department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536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9EA0E-0183-403C-8B70-81F97CF43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C8A23B-AA79-4EE9-831E-F0386ABF4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MSSU Dental Hygiene Clinic</a:t>
            </a:r>
          </a:p>
          <a:p>
            <a:r>
              <a:rPr lang="sv-SE" dirty="0"/>
              <a:t>3950 Newman Rd., Joplin, MO 64801</a:t>
            </a:r>
          </a:p>
          <a:p>
            <a:pPr lvl="1"/>
            <a:r>
              <a:rPr lang="sv-SE" dirty="0"/>
              <a:t>Located in the Health Science Building</a:t>
            </a:r>
            <a:endParaRPr lang="en-US" dirty="0"/>
          </a:p>
          <a:p>
            <a:r>
              <a:rPr lang="en-US" dirty="0"/>
              <a:t>Phone number: 417-625-9711</a:t>
            </a:r>
          </a:p>
          <a:p>
            <a:r>
              <a:rPr lang="en-US" dirty="0"/>
              <a:t>Email: </a:t>
            </a:r>
            <a:r>
              <a:rPr lang="en-US" dirty="0">
                <a:hlinkClick r:id="rId2"/>
              </a:rPr>
              <a:t>dentalhygiene@mssu.edu</a:t>
            </a: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375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3DD53-D543-4711-B020-7B52F9C61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FD741E-97DC-49CB-8DD4-85310A051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Tooth cross section (anatomy) with dental caries. (n.d.). Retrieved March 26, 2018, from https://www.123rf.com/photo_64676886_stock-vector-tooth-cross-section-anatomy-with-dental-caries.html</a:t>
            </a:r>
          </a:p>
          <a:p>
            <a:r>
              <a:rPr lang="en-US" dirty="0"/>
              <a:t>Metagenomic Analysis of Biofilm in Dental Plaque. (n.d.). Retrieved March 26, 2018, from http://mmg-233-2014-genetics-       	 genomics.wikia.com/wiki/</a:t>
            </a:r>
            <a:r>
              <a:rPr lang="en-US" dirty="0" err="1"/>
              <a:t>Metagenomic_Analysis_of_Biofilm_in_Dental_Plaque</a:t>
            </a:r>
            <a:endParaRPr lang="en-US" dirty="0"/>
          </a:p>
          <a:p>
            <a:r>
              <a:rPr lang="en-US" dirty="0" err="1"/>
              <a:t>Stegeman</a:t>
            </a:r>
            <a:r>
              <a:rPr lang="en-US" dirty="0"/>
              <a:t>, C. A., &amp; Davis, J. R. (2015). </a:t>
            </a:r>
            <a:r>
              <a:rPr lang="en-US" i="1" dirty="0"/>
              <a:t>The dental hygienists guide to nutritional care</a:t>
            </a:r>
            <a:r>
              <a:rPr lang="en-US" dirty="0"/>
              <a:t>. (4</a:t>
            </a:r>
            <a:r>
              <a:rPr lang="en-US" baseline="30000" dirty="0"/>
              <a:t>th</a:t>
            </a:r>
            <a:r>
              <a:rPr lang="en-US" dirty="0"/>
              <a:t> ed.) Elsevier Health Sciences. </a:t>
            </a:r>
            <a:r>
              <a:rPr lang="en-US" dirty="0" err="1"/>
              <a:t>Pg</a:t>
            </a:r>
            <a:r>
              <a:rPr lang="en-US" dirty="0"/>
              <a:t> 366, 368.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808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82A6F5-A231-4BCF-BE93-7D9024EB5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dental caries?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560E1-CEE4-4677-91E5-8E4D9FB5E1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Dental caries are another name for tooth decay or </a:t>
            </a:r>
            <a:r>
              <a:rPr lang="en-US" u="sng" dirty="0"/>
              <a:t>cavities</a:t>
            </a:r>
            <a:r>
              <a:rPr lang="en-US" dirty="0"/>
              <a:t>.</a:t>
            </a:r>
          </a:p>
          <a:p>
            <a:r>
              <a:rPr lang="en-US" dirty="0"/>
              <a:t>They are caused by multiple different factors.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Image result for dental caries">
            <a:extLst>
              <a:ext uri="{FF2B5EF4-FFF2-40B4-BE49-F238E27FC236}">
                <a16:creationId xmlns:a16="http://schemas.microsoft.com/office/drawing/2014/main" id="{CB89564B-A2B5-446F-83CD-56C65BFA6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8557" y="3429000"/>
            <a:ext cx="2089283" cy="26734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930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70">
            <a:extLst>
              <a:ext uri="{FF2B5EF4-FFF2-40B4-BE49-F238E27FC236}">
                <a16:creationId xmlns:a16="http://schemas.microsoft.com/office/drawing/2014/main" id="{C966A4D4-049A-4389-B407-0E7091A07C8D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6072915" cy="68580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9" name="Rectangle 72">
            <a:extLst>
              <a:ext uri="{FF2B5EF4-FFF2-40B4-BE49-F238E27FC236}">
                <a16:creationId xmlns:a16="http://schemas.microsoft.com/office/drawing/2014/main" id="{B5899359-8523-4D4D-B568-3FDFAF9821C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33032" y="640080"/>
            <a:ext cx="4818888" cy="5261170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E9C9585-DA89-4D7E-BCDF-576461A1A2D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77586" y="806357"/>
            <a:ext cx="4511266" cy="49286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dental caries cause">
            <a:extLst>
              <a:ext uri="{FF2B5EF4-FFF2-40B4-BE49-F238E27FC236}">
                <a16:creationId xmlns:a16="http://schemas.microsoft.com/office/drawing/2014/main" id="{0533D9DC-99BA-4EE2-8776-ADC15AA92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4692" y="1185668"/>
            <a:ext cx="4159568" cy="416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0ADFAC7-1811-40DD-B6DB-57EEB0DA2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90025"/>
            <a:ext cx="4475892" cy="118872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>
            <a:normAutofit/>
          </a:bodyPr>
          <a:lstStyle/>
          <a:p>
            <a:r>
              <a:rPr lang="en-US"/>
              <a:t>What causes dental caries?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285B6-55EC-4444-906D-3496F0EA9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858703"/>
            <a:ext cx="4475892" cy="304254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>
              <a:solidFill>
                <a:srgbClr val="FFFFFF"/>
              </a:solidFill>
            </a:endParaRPr>
          </a:p>
          <a:p>
            <a:endParaRPr lang="en-US" u="sng">
              <a:solidFill>
                <a:srgbClr val="FFFFFF"/>
              </a:solidFill>
            </a:endParaRPr>
          </a:p>
          <a:p>
            <a:endParaRPr lang="en-US" u="sng">
              <a:solidFill>
                <a:srgbClr val="FFFFFF"/>
              </a:solidFill>
            </a:endParaRPr>
          </a:p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884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98897-0CF7-47BD-B69D-07658979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4441" y="745940"/>
            <a:ext cx="7729728" cy="3101983"/>
          </a:xfrm>
        </p:spPr>
        <p:txBody>
          <a:bodyPr/>
          <a:lstStyle/>
          <a:p>
            <a:r>
              <a:rPr lang="en-US" dirty="0"/>
              <a:t>When you don’t take proper care of your teeth by brushing and flossing, specific bacteria clings to your teeth, and if left untreated for too long, causes caries.</a:t>
            </a:r>
          </a:p>
          <a:p>
            <a:endParaRPr lang="en-US" dirty="0"/>
          </a:p>
        </p:txBody>
      </p:sp>
      <p:pic>
        <p:nvPicPr>
          <p:cNvPr id="2050" name="Picture 2" descr="Image result for cavities">
            <a:extLst>
              <a:ext uri="{FF2B5EF4-FFF2-40B4-BE49-F238E27FC236}">
                <a16:creationId xmlns:a16="http://schemas.microsoft.com/office/drawing/2014/main" id="{31F40F18-18EC-49D0-949B-8456AD672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0369" y="1891333"/>
            <a:ext cx="8076214" cy="4559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4188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B066D-2C62-468F-80AE-B0E496452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440B1-414A-4AD7-8A02-B07160A5E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Your diet is a large contributor to dental caries.</a:t>
            </a:r>
          </a:p>
          <a:p>
            <a:r>
              <a:rPr lang="en-US" dirty="0"/>
              <a:t>Some foods are called </a:t>
            </a:r>
            <a:r>
              <a:rPr lang="en-US" b="1" u="sng" dirty="0"/>
              <a:t>cariogenic</a:t>
            </a:r>
            <a:r>
              <a:rPr lang="en-US" dirty="0"/>
              <a:t>, meaning they lower the pH in your mouth,  creating an acidic environment, and cause caries. Another name for these foods are </a:t>
            </a:r>
            <a:r>
              <a:rPr lang="en-US" u="sng" dirty="0"/>
              <a:t>fermentable carbohydrates</a:t>
            </a:r>
            <a:r>
              <a:rPr lang="en-US" dirty="0"/>
              <a:t>. </a:t>
            </a:r>
          </a:p>
          <a:p>
            <a:r>
              <a:rPr lang="en-US" dirty="0"/>
              <a:t>Other foods are </a:t>
            </a:r>
            <a:r>
              <a:rPr lang="en-US" b="1" u="sng" dirty="0" err="1"/>
              <a:t>anticariogenic</a:t>
            </a:r>
            <a:r>
              <a:rPr lang="en-US" dirty="0"/>
              <a:t>, meaning they offer protection to your teeth and reduce the formation of cavities. </a:t>
            </a:r>
          </a:p>
          <a:p>
            <a:r>
              <a:rPr lang="en-US" dirty="0"/>
              <a:t>Knowing what foods are good and what foods to avoid can help you to prevent the formation of caries.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9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F0589-9D5A-442E-9F57-7F4EE325F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foods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603D1-9B63-46BC-8708-E4E4FDC79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Proteins</a:t>
            </a:r>
          </a:p>
          <a:p>
            <a:pPr lvl="1"/>
            <a:r>
              <a:rPr lang="en-US" dirty="0"/>
              <a:t>Meat, seafood, poultry, eggs, nuts, and seed.</a:t>
            </a:r>
          </a:p>
          <a:p>
            <a:r>
              <a:rPr lang="en-US" dirty="0"/>
              <a:t>Low-fat milk</a:t>
            </a:r>
          </a:p>
          <a:p>
            <a:r>
              <a:rPr lang="en-US" dirty="0"/>
              <a:t>Cheese – especially hard cheeses.</a:t>
            </a:r>
          </a:p>
          <a:p>
            <a:r>
              <a:rPr lang="en-US" dirty="0"/>
              <a:t>Sugar-free chewing gum (xylitol)</a:t>
            </a:r>
          </a:p>
          <a:p>
            <a:r>
              <a:rPr lang="en-US" dirty="0"/>
              <a:t>Firm fruits and vegetables.</a:t>
            </a:r>
          </a:p>
          <a:p>
            <a:r>
              <a:rPr lang="en-US" dirty="0"/>
              <a:t>Eating these foods as snacks or at the end of a meal can help you maintain a healthy mouth. </a:t>
            </a:r>
          </a:p>
        </p:txBody>
      </p:sp>
    </p:spTree>
    <p:extLst>
      <p:ext uri="{BB962C8B-B14F-4D97-AF65-F5344CB8AC3E}">
        <p14:creationId xmlns:p14="http://schemas.microsoft.com/office/powerpoint/2010/main" val="1610742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177BAA-16D1-4BFF-8B76-C8E929A43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Foods to avoid</a:t>
            </a:r>
            <a:br>
              <a:rPr lang="en-US" dirty="0"/>
            </a:br>
            <a:r>
              <a:rPr lang="en-US" sz="1600" dirty="0"/>
              <a:t>(Fermentable carbohydrates)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83941-A01D-45C7-BBAB-32E8EA879E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Avoiding these foods can help you maintain a healthy mouth.</a:t>
            </a:r>
          </a:p>
          <a:p>
            <a:pPr lvl="1"/>
            <a:r>
              <a:rPr lang="en-US" dirty="0"/>
              <a:t>Alcohol</a:t>
            </a:r>
          </a:p>
          <a:p>
            <a:pPr lvl="1"/>
            <a:r>
              <a:rPr lang="en-US" dirty="0"/>
              <a:t>Bananas</a:t>
            </a:r>
          </a:p>
          <a:p>
            <a:pPr lvl="1"/>
            <a:r>
              <a:rPr lang="en-US" dirty="0"/>
              <a:t>Chips</a:t>
            </a:r>
          </a:p>
          <a:p>
            <a:pPr lvl="1"/>
            <a:r>
              <a:rPr lang="en-US" dirty="0"/>
              <a:t>Cookies</a:t>
            </a:r>
          </a:p>
          <a:p>
            <a:pPr lvl="1"/>
            <a:r>
              <a:rPr lang="en-US" dirty="0"/>
              <a:t>Flavored coffees and teas</a:t>
            </a:r>
          </a:p>
          <a:p>
            <a:pPr lvl="1"/>
            <a:r>
              <a:rPr lang="en-US" dirty="0"/>
              <a:t>Honey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1F2FC1A-A3C9-4FCC-B45B-F8E3251085E2}"/>
              </a:ext>
            </a:extLst>
          </p:cNvPr>
          <p:cNvSpPr txBox="1">
            <a:spLocks/>
          </p:cNvSpPr>
          <p:nvPr/>
        </p:nvSpPr>
        <p:spPr>
          <a:xfrm>
            <a:off x="6625786" y="3336315"/>
            <a:ext cx="2701082" cy="2465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1600" dirty="0"/>
              <a:t>Ice cream</a:t>
            </a:r>
          </a:p>
          <a:p>
            <a:pPr marL="285750" indent="-285750"/>
            <a:r>
              <a:rPr lang="en-US" sz="1600" dirty="0"/>
              <a:t>Peanut Butter</a:t>
            </a:r>
          </a:p>
          <a:p>
            <a:pPr marL="285750" indent="-285750"/>
            <a:r>
              <a:rPr lang="en-US" sz="1600" dirty="0"/>
              <a:t>Snack cakes</a:t>
            </a:r>
          </a:p>
          <a:p>
            <a:pPr marL="285750" indent="-285750"/>
            <a:r>
              <a:rPr lang="en-US" sz="1600" dirty="0"/>
              <a:t>Soft drinks</a:t>
            </a:r>
          </a:p>
          <a:p>
            <a:pPr marL="285750" indent="-285750"/>
            <a:r>
              <a:rPr lang="en-US" sz="1600" dirty="0"/>
              <a:t>Sport drinks</a:t>
            </a:r>
          </a:p>
          <a:p>
            <a:endParaRPr lang="en-US" dirty="0"/>
          </a:p>
        </p:txBody>
      </p:sp>
      <p:sp>
        <p:nvSpPr>
          <p:cNvPr id="4" name="Multiplication Sign 3">
            <a:extLst>
              <a:ext uri="{FF2B5EF4-FFF2-40B4-BE49-F238E27FC236}">
                <a16:creationId xmlns:a16="http://schemas.microsoft.com/office/drawing/2014/main" id="{C551417C-7288-416E-820E-A3D43F63BDA5}"/>
              </a:ext>
            </a:extLst>
          </p:cNvPr>
          <p:cNvSpPr/>
          <p:nvPr/>
        </p:nvSpPr>
        <p:spPr>
          <a:xfrm>
            <a:off x="330377" y="268357"/>
            <a:ext cx="2176670" cy="2369687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867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5FE89-421C-40E1-81AF-3640E4903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Frequency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D4FFF-F8F1-4DDC-A9ED-0B5D41F03F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3912" y="2566326"/>
            <a:ext cx="7729728" cy="3101983"/>
          </a:xfrm>
        </p:spPr>
        <p:txBody>
          <a:bodyPr/>
          <a:lstStyle/>
          <a:p>
            <a:r>
              <a:rPr lang="en-US" dirty="0"/>
              <a:t>Another thing to keep in mind is the “frequency” of when you eat. </a:t>
            </a:r>
          </a:p>
          <a:p>
            <a:r>
              <a:rPr lang="en-US" dirty="0"/>
              <a:t>Consider this, you have a can of soda, do you think it would be most beneficial for your teeth to drink it all in one setting or sip on it throughout the day? </a:t>
            </a:r>
          </a:p>
          <a:p>
            <a:pPr lvl="1"/>
            <a:r>
              <a:rPr lang="en-US" dirty="0"/>
              <a:t>Sipping on it throughout the day has the greatest potential for caries. This is because every time you take a drink the pH in your mouth lowers. </a:t>
            </a:r>
          </a:p>
          <a:p>
            <a:pPr lvl="1"/>
            <a:r>
              <a:rPr lang="en-US" dirty="0"/>
              <a:t>Bacteria grow in a lower pH</a:t>
            </a:r>
            <a:r>
              <a:rPr lang="en-US"/>
              <a:t>, forming acid.</a:t>
            </a:r>
            <a:endParaRPr lang="en-US" dirty="0"/>
          </a:p>
          <a:p>
            <a:r>
              <a:rPr lang="en-US" dirty="0"/>
              <a:t>It is recommended to always finish a meal with an </a:t>
            </a:r>
            <a:r>
              <a:rPr lang="en-US" b="1" u="sng" dirty="0" err="1"/>
              <a:t>anticariogenic</a:t>
            </a:r>
            <a:r>
              <a:rPr lang="en-US" dirty="0"/>
              <a:t> food, such as a glass of low-fat milk, to help reduce formation of caries.</a:t>
            </a:r>
          </a:p>
          <a:p>
            <a:pPr lvl="1"/>
            <a:r>
              <a:rPr lang="en-US" dirty="0"/>
              <a:t>Milk acts as a buffer and raises the pH in your mouth. </a:t>
            </a:r>
          </a:p>
        </p:txBody>
      </p:sp>
    </p:spTree>
    <p:extLst>
      <p:ext uri="{BB962C8B-B14F-4D97-AF65-F5344CB8AC3E}">
        <p14:creationId xmlns:p14="http://schemas.microsoft.com/office/powerpoint/2010/main" val="979427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55F8CA-F6F6-4650-81C4-A4BF9CDE2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Myplate.gov</a:t>
            </a:r>
          </a:p>
        </p:txBody>
      </p:sp>
      <p:pic>
        <p:nvPicPr>
          <p:cNvPr id="1026" name="Picture 2" descr="Image result for my plate gov">
            <a:extLst>
              <a:ext uri="{FF2B5EF4-FFF2-40B4-BE49-F238E27FC236}">
                <a16:creationId xmlns:a16="http://schemas.microsoft.com/office/drawing/2014/main" id="{73D789B1-C655-4256-91BE-E93A1B36EAC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336" y="2243778"/>
            <a:ext cx="4499328" cy="4090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34394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1357</TotalTime>
  <Words>469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Gill Sans MT</vt:lpstr>
      <vt:lpstr>Parcel</vt:lpstr>
      <vt:lpstr>Prevention of dental caries</vt:lpstr>
      <vt:lpstr>What are dental caries?</vt:lpstr>
      <vt:lpstr>What causes dental caries?</vt:lpstr>
      <vt:lpstr>PowerPoint Presentation</vt:lpstr>
      <vt:lpstr>diet</vt:lpstr>
      <vt:lpstr>Recommended foods</vt:lpstr>
      <vt:lpstr>Foods to avoid (Fermentable carbohydrates)</vt:lpstr>
      <vt:lpstr>Frequency</vt:lpstr>
      <vt:lpstr>Myplate.gov</vt:lpstr>
      <vt:lpstr>Contact information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Prevention of dental caries</dc:title>
  <dc:creator>Olivia Laidler</dc:creator>
  <cp:lastModifiedBy>Olivia Laidler</cp:lastModifiedBy>
  <cp:revision>3</cp:revision>
  <dcterms:created xsi:type="dcterms:W3CDTF">2018-03-07T15:50:45Z</dcterms:created>
  <dcterms:modified xsi:type="dcterms:W3CDTF">2018-05-07T18:35:57Z</dcterms:modified>
</cp:coreProperties>
</file>