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9" r:id="rId4"/>
    <p:sldId id="267" r:id="rId5"/>
    <p:sldId id="269" r:id="rId6"/>
    <p:sldId id="293" r:id="rId7"/>
    <p:sldId id="258" r:id="rId8"/>
    <p:sldId id="265" r:id="rId9"/>
    <p:sldId id="257" r:id="rId10"/>
    <p:sldId id="271" r:id="rId11"/>
    <p:sldId id="272" r:id="rId12"/>
    <p:sldId id="273" r:id="rId13"/>
    <p:sldId id="274" r:id="rId14"/>
    <p:sldId id="275" r:id="rId15"/>
    <p:sldId id="261" r:id="rId16"/>
    <p:sldId id="286" r:id="rId17"/>
    <p:sldId id="301" r:id="rId18"/>
    <p:sldId id="276" r:id="rId19"/>
    <p:sldId id="262" r:id="rId20"/>
    <p:sldId id="263" r:id="rId21"/>
    <p:sldId id="277" r:id="rId22"/>
    <p:sldId id="287" r:id="rId23"/>
    <p:sldId id="300" r:id="rId24"/>
    <p:sldId id="289" r:id="rId25"/>
    <p:sldId id="278" r:id="rId26"/>
    <p:sldId id="279" r:id="rId27"/>
    <p:sldId id="280" r:id="rId28"/>
    <p:sldId id="281" r:id="rId29"/>
    <p:sldId id="282" r:id="rId30"/>
    <p:sldId id="283" r:id="rId31"/>
    <p:sldId id="284" r:id="rId32"/>
    <p:sldId id="285" r:id="rId33"/>
    <p:sldId id="294" r:id="rId34"/>
    <p:sldId id="295" r:id="rId35"/>
    <p:sldId id="290" r:id="rId36"/>
    <p:sldId id="296" r:id="rId37"/>
    <p:sldId id="297" r:id="rId38"/>
    <p:sldId id="299" r:id="rId39"/>
    <p:sldId id="292" r:id="rId40"/>
    <p:sldId id="302" r:id="rId41"/>
    <p:sldId id="303" r:id="rId42"/>
    <p:sldId id="304" r:id="rId43"/>
    <p:sldId id="305"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59" d="100"/>
          <a:sy n="59" d="100"/>
        </p:scale>
        <p:origin x="-303" y="6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Laidler" userId="b0e0878be4c2b48d" providerId="LiveId" clId="{DA93F33C-0FE9-436F-8731-37E30169C215}"/>
    <pc:docChg chg="custSel modSld">
      <pc:chgData name="Olivia Laidler" userId="b0e0878be4c2b48d" providerId="LiveId" clId="{DA93F33C-0FE9-436F-8731-37E30169C215}" dt="2019-04-01T15:41:05.651" v="503" actId="20577"/>
      <pc:docMkLst>
        <pc:docMk/>
      </pc:docMkLst>
      <pc:sldChg chg="modSp">
        <pc:chgData name="Olivia Laidler" userId="b0e0878be4c2b48d" providerId="LiveId" clId="{DA93F33C-0FE9-436F-8731-37E30169C215}" dt="2019-04-01T15:41:05.651" v="503" actId="20577"/>
        <pc:sldMkLst>
          <pc:docMk/>
          <pc:sldMk cId="2373307461" sldId="302"/>
        </pc:sldMkLst>
        <pc:spChg chg="mod">
          <ac:chgData name="Olivia Laidler" userId="b0e0878be4c2b48d" providerId="LiveId" clId="{DA93F33C-0FE9-436F-8731-37E30169C215}" dt="2019-04-01T15:41:05.651" v="503" actId="20577"/>
          <ac:spMkLst>
            <pc:docMk/>
            <pc:sldMk cId="2373307461" sldId="302"/>
            <ac:spMk id="3" creationId="{E8E8BC72-0FA3-4C12-9635-F1D89562CDB6}"/>
          </ac:spMkLst>
        </pc:spChg>
      </pc:sldChg>
      <pc:sldChg chg="modSp">
        <pc:chgData name="Olivia Laidler" userId="b0e0878be4c2b48d" providerId="LiveId" clId="{DA93F33C-0FE9-436F-8731-37E30169C215}" dt="2019-04-01T15:38:30.260" v="241" actId="20577"/>
        <pc:sldMkLst>
          <pc:docMk/>
          <pc:sldMk cId="3368212373" sldId="304"/>
        </pc:sldMkLst>
        <pc:spChg chg="mod">
          <ac:chgData name="Olivia Laidler" userId="b0e0878be4c2b48d" providerId="LiveId" clId="{DA93F33C-0FE9-436F-8731-37E30169C215}" dt="2019-04-01T15:38:30.260" v="241" actId="20577"/>
          <ac:spMkLst>
            <pc:docMk/>
            <pc:sldMk cId="3368212373" sldId="304"/>
            <ac:spMk id="3" creationId="{4F77E24B-C3F3-4656-98A7-732FC8765F5D}"/>
          </ac:spMkLst>
        </pc:spChg>
      </pc:sldChg>
      <pc:sldChg chg="modSp">
        <pc:chgData name="Olivia Laidler" userId="b0e0878be4c2b48d" providerId="LiveId" clId="{DA93F33C-0FE9-436F-8731-37E30169C215}" dt="2019-04-01T15:39:30.068" v="391" actId="5793"/>
        <pc:sldMkLst>
          <pc:docMk/>
          <pc:sldMk cId="2338758164" sldId="305"/>
        </pc:sldMkLst>
        <pc:spChg chg="mod">
          <ac:chgData name="Olivia Laidler" userId="b0e0878be4c2b48d" providerId="LiveId" clId="{DA93F33C-0FE9-436F-8731-37E30169C215}" dt="2019-04-01T15:39:30.068" v="391" actId="5793"/>
          <ac:spMkLst>
            <pc:docMk/>
            <pc:sldMk cId="2338758164" sldId="305"/>
            <ac:spMk id="3" creationId="{3D5F3945-5484-4D0A-8DB1-FAA5890809AF}"/>
          </ac:spMkLst>
        </pc:spChg>
      </pc:sldChg>
    </pc:docChg>
  </pc:docChgLst>
  <pc:docChgLst>
    <pc:chgData name="Olivia Laidler" userId="b0e0878be4c2b48d" providerId="LiveId" clId="{9F07CF11-D565-43B8-B083-5A042B7ADD4E}"/>
    <pc:docChg chg="modSld">
      <pc:chgData name="Olivia Laidler" userId="b0e0878be4c2b48d" providerId="LiveId" clId="{9F07CF11-D565-43B8-B083-5A042B7ADD4E}" dt="2019-04-11T23:26:44.011" v="0" actId="20577"/>
      <pc:docMkLst>
        <pc:docMk/>
      </pc:docMkLst>
      <pc:sldChg chg="modSp">
        <pc:chgData name="Olivia Laidler" userId="b0e0878be4c2b48d" providerId="LiveId" clId="{9F07CF11-D565-43B8-B083-5A042B7ADD4E}" dt="2019-04-11T23:26:44.011" v="0" actId="20577"/>
        <pc:sldMkLst>
          <pc:docMk/>
          <pc:sldMk cId="1902468707" sldId="303"/>
        </pc:sldMkLst>
        <pc:spChg chg="mod">
          <ac:chgData name="Olivia Laidler" userId="b0e0878be4c2b48d" providerId="LiveId" clId="{9F07CF11-D565-43B8-B083-5A042B7ADD4E}" dt="2019-04-11T23:26:44.011" v="0" actId="20577"/>
          <ac:spMkLst>
            <pc:docMk/>
            <pc:sldMk cId="1902468707" sldId="303"/>
            <ac:spMk id="3" creationId="{DCB3582C-430A-481B-86F9-04699A46619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4/10/2019</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4/10/2019</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4/10/2019</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4/10/2019</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8763-2B2A-4B27-A9D0-6A336142A238}"/>
              </a:ext>
            </a:extLst>
          </p:cNvPr>
          <p:cNvSpPr>
            <a:spLocks noGrp="1"/>
          </p:cNvSpPr>
          <p:nvPr>
            <p:ph type="ctrTitle"/>
          </p:nvPr>
        </p:nvSpPr>
        <p:spPr/>
        <p:txBody>
          <a:bodyPr/>
          <a:lstStyle/>
          <a:p>
            <a:pPr algn="ctr"/>
            <a:r>
              <a:rPr lang="en-US" dirty="0"/>
              <a:t>John Doe</a:t>
            </a:r>
            <a:br>
              <a:rPr lang="en-US" dirty="0"/>
            </a:br>
            <a:r>
              <a:rPr lang="en-US" sz="2000" dirty="0" err="1"/>
              <a:t>Eaglesoft</a:t>
            </a:r>
            <a:r>
              <a:rPr lang="en-US" sz="2000" dirty="0"/>
              <a:t> ID #10159</a:t>
            </a:r>
            <a:r>
              <a:rPr lang="en-US" dirty="0"/>
              <a:t>	</a:t>
            </a:r>
          </a:p>
        </p:txBody>
      </p:sp>
      <p:sp>
        <p:nvSpPr>
          <p:cNvPr id="3" name="Subtitle 2">
            <a:extLst>
              <a:ext uri="{FF2B5EF4-FFF2-40B4-BE49-F238E27FC236}">
                <a16:creationId xmlns:a16="http://schemas.microsoft.com/office/drawing/2014/main" id="{AA33336C-74B9-4607-BDBF-496685E4376E}"/>
              </a:ext>
            </a:extLst>
          </p:cNvPr>
          <p:cNvSpPr>
            <a:spLocks noGrp="1"/>
          </p:cNvSpPr>
          <p:nvPr>
            <p:ph type="subTitle" idx="1"/>
          </p:nvPr>
        </p:nvSpPr>
        <p:spPr/>
        <p:txBody>
          <a:bodyPr>
            <a:normAutofit/>
          </a:bodyPr>
          <a:lstStyle/>
          <a:p>
            <a:pPr algn="ctr"/>
            <a:r>
              <a:rPr lang="en-US" sz="2000" dirty="0"/>
              <a:t>Oral Case Study 2018</a:t>
            </a:r>
          </a:p>
          <a:p>
            <a:pPr algn="ctr"/>
            <a:r>
              <a:rPr lang="en-US" sz="2000" dirty="0"/>
              <a:t>Olivia Laidler</a:t>
            </a:r>
          </a:p>
        </p:txBody>
      </p:sp>
    </p:spTree>
    <p:extLst>
      <p:ext uri="{BB962C8B-B14F-4D97-AF65-F5344CB8AC3E}">
        <p14:creationId xmlns:p14="http://schemas.microsoft.com/office/powerpoint/2010/main" val="139310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F33-7CB7-4511-AA75-F70C7DC604BB}"/>
              </a:ext>
            </a:extLst>
          </p:cNvPr>
          <p:cNvSpPr>
            <a:spLocks noGrp="1"/>
          </p:cNvSpPr>
          <p:nvPr>
            <p:ph type="title"/>
          </p:nvPr>
        </p:nvSpPr>
        <p:spPr/>
        <p:txBody>
          <a:bodyPr/>
          <a:lstStyle/>
          <a:p>
            <a:pPr algn="ctr"/>
            <a:r>
              <a:rPr lang="en-US" dirty="0"/>
              <a:t>Medical History</a:t>
            </a:r>
          </a:p>
        </p:txBody>
      </p:sp>
      <p:sp>
        <p:nvSpPr>
          <p:cNvPr id="3" name="Content Placeholder 2">
            <a:extLst>
              <a:ext uri="{FF2B5EF4-FFF2-40B4-BE49-F238E27FC236}">
                <a16:creationId xmlns:a16="http://schemas.microsoft.com/office/drawing/2014/main" id="{97B91348-A74D-434F-9A52-100CE436A890}"/>
              </a:ext>
            </a:extLst>
          </p:cNvPr>
          <p:cNvSpPr>
            <a:spLocks noGrp="1"/>
          </p:cNvSpPr>
          <p:nvPr>
            <p:ph idx="1"/>
          </p:nvPr>
        </p:nvSpPr>
        <p:spPr/>
        <p:txBody>
          <a:bodyPr/>
          <a:lstStyle/>
          <a:p>
            <a:r>
              <a:rPr lang="en-US" dirty="0"/>
              <a:t>Mr. Doe does not go to his physician regularly, and is currently not taking any medications.</a:t>
            </a:r>
          </a:p>
          <a:p>
            <a:r>
              <a:rPr lang="en-US" dirty="0"/>
              <a:t>No allergies.</a:t>
            </a:r>
          </a:p>
          <a:p>
            <a:r>
              <a:rPr lang="en-US" dirty="0"/>
              <a:t>Tobacco Use: Mr. Doe does not use tobacco.</a:t>
            </a:r>
          </a:p>
          <a:p>
            <a:r>
              <a:rPr lang="en-US" dirty="0"/>
              <a:t>Alcohol Use: Mr. Doe drinks more than 3 times a week.</a:t>
            </a:r>
          </a:p>
        </p:txBody>
      </p:sp>
    </p:spTree>
    <p:extLst>
      <p:ext uri="{BB962C8B-B14F-4D97-AF65-F5344CB8AC3E}">
        <p14:creationId xmlns:p14="http://schemas.microsoft.com/office/powerpoint/2010/main" val="79987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A1CF-AC2E-4815-9A52-BA83DB4D4151}"/>
              </a:ext>
            </a:extLst>
          </p:cNvPr>
          <p:cNvSpPr>
            <a:spLocks noGrp="1"/>
          </p:cNvSpPr>
          <p:nvPr>
            <p:ph type="title"/>
          </p:nvPr>
        </p:nvSpPr>
        <p:spPr/>
        <p:txBody>
          <a:bodyPr/>
          <a:lstStyle/>
          <a:p>
            <a:pPr algn="ctr"/>
            <a:r>
              <a:rPr lang="en-US" dirty="0"/>
              <a:t>Extra Oral Findings</a:t>
            </a:r>
          </a:p>
        </p:txBody>
      </p:sp>
      <p:sp>
        <p:nvSpPr>
          <p:cNvPr id="3" name="Content Placeholder 2">
            <a:extLst>
              <a:ext uri="{FF2B5EF4-FFF2-40B4-BE49-F238E27FC236}">
                <a16:creationId xmlns:a16="http://schemas.microsoft.com/office/drawing/2014/main" id="{CBFB3195-8371-4DB4-AADD-4BE73A739E24}"/>
              </a:ext>
            </a:extLst>
          </p:cNvPr>
          <p:cNvSpPr>
            <a:spLocks noGrp="1"/>
          </p:cNvSpPr>
          <p:nvPr>
            <p:ph idx="1"/>
          </p:nvPr>
        </p:nvSpPr>
        <p:spPr/>
        <p:txBody>
          <a:bodyPr/>
          <a:lstStyle/>
          <a:p>
            <a:r>
              <a:rPr lang="en-US" dirty="0"/>
              <a:t>Left submandibular lymph node was palpable, non tender, mobile. </a:t>
            </a:r>
          </a:p>
          <a:p>
            <a:r>
              <a:rPr lang="en-US" dirty="0"/>
              <a:t>3x3 freckle located on left side of face.</a:t>
            </a:r>
          </a:p>
          <a:p>
            <a:r>
              <a:rPr lang="en-US" dirty="0"/>
              <a:t>3x3 red dot located on left side of nose. </a:t>
            </a:r>
          </a:p>
          <a:p>
            <a:endParaRPr lang="en-US" dirty="0"/>
          </a:p>
          <a:p>
            <a:endParaRPr lang="en-US" dirty="0"/>
          </a:p>
        </p:txBody>
      </p:sp>
    </p:spTree>
    <p:extLst>
      <p:ext uri="{BB962C8B-B14F-4D97-AF65-F5344CB8AC3E}">
        <p14:creationId xmlns:p14="http://schemas.microsoft.com/office/powerpoint/2010/main" val="55086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6FE0-B599-4121-B2E8-6EF99ECA975D}"/>
              </a:ext>
            </a:extLst>
          </p:cNvPr>
          <p:cNvSpPr>
            <a:spLocks noGrp="1"/>
          </p:cNvSpPr>
          <p:nvPr>
            <p:ph type="title"/>
          </p:nvPr>
        </p:nvSpPr>
        <p:spPr/>
        <p:txBody>
          <a:bodyPr/>
          <a:lstStyle/>
          <a:p>
            <a:pPr algn="ctr"/>
            <a:r>
              <a:rPr lang="en-US" dirty="0"/>
              <a:t>Intra Oral Findings</a:t>
            </a:r>
          </a:p>
        </p:txBody>
      </p:sp>
      <p:sp>
        <p:nvSpPr>
          <p:cNvPr id="3" name="Content Placeholder 2">
            <a:extLst>
              <a:ext uri="{FF2B5EF4-FFF2-40B4-BE49-F238E27FC236}">
                <a16:creationId xmlns:a16="http://schemas.microsoft.com/office/drawing/2014/main" id="{45CD3BC9-0726-4385-844E-EFE2E90D50AF}"/>
              </a:ext>
            </a:extLst>
          </p:cNvPr>
          <p:cNvSpPr>
            <a:spLocks noGrp="1"/>
          </p:cNvSpPr>
          <p:nvPr>
            <p:ph idx="1"/>
          </p:nvPr>
        </p:nvSpPr>
        <p:spPr/>
        <p:txBody>
          <a:bodyPr/>
          <a:lstStyle/>
          <a:p>
            <a:r>
              <a:rPr lang="en-US" dirty="0"/>
              <a:t>Mr. Doe has maxillary tori, and </a:t>
            </a:r>
            <a:r>
              <a:rPr lang="en-US" dirty="0" err="1"/>
              <a:t>fordyce</a:t>
            </a:r>
            <a:r>
              <a:rPr lang="en-US" dirty="0"/>
              <a:t> granules located on upper and lower lips.</a:t>
            </a:r>
          </a:p>
          <a:p>
            <a:r>
              <a:rPr lang="en-US" dirty="0"/>
              <a:t>Generalized severe attrition.</a:t>
            </a:r>
          </a:p>
          <a:p>
            <a:r>
              <a:rPr lang="en-US" dirty="0"/>
              <a:t>Generalized moderate intrinsic yellow staining.</a:t>
            </a:r>
          </a:p>
          <a:p>
            <a:r>
              <a:rPr lang="en-US" dirty="0"/>
              <a:t>Chip on the mesial incisal of tooth 7.</a:t>
            </a:r>
          </a:p>
          <a:p>
            <a:r>
              <a:rPr lang="en-US" dirty="0"/>
              <a:t>Missing teeth 13 and 14. </a:t>
            </a:r>
          </a:p>
        </p:txBody>
      </p:sp>
    </p:spTree>
    <p:extLst>
      <p:ext uri="{BB962C8B-B14F-4D97-AF65-F5344CB8AC3E}">
        <p14:creationId xmlns:p14="http://schemas.microsoft.com/office/powerpoint/2010/main" val="303159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186F-01B1-4DC6-BEAE-55403239B189}"/>
              </a:ext>
            </a:extLst>
          </p:cNvPr>
          <p:cNvSpPr>
            <a:spLocks noGrp="1"/>
          </p:cNvSpPr>
          <p:nvPr>
            <p:ph type="title"/>
          </p:nvPr>
        </p:nvSpPr>
        <p:spPr>
          <a:xfrm>
            <a:off x="1146406" y="124986"/>
            <a:ext cx="9603275" cy="1049235"/>
          </a:xfrm>
        </p:spPr>
        <p:txBody>
          <a:bodyPr/>
          <a:lstStyle/>
          <a:p>
            <a:pPr algn="ctr"/>
            <a:r>
              <a:rPr lang="en-US" dirty="0"/>
              <a:t>Dental Chart</a:t>
            </a:r>
          </a:p>
        </p:txBody>
      </p:sp>
      <p:pic>
        <p:nvPicPr>
          <p:cNvPr id="7" name="Picture 6">
            <a:extLst>
              <a:ext uri="{FF2B5EF4-FFF2-40B4-BE49-F238E27FC236}">
                <a16:creationId xmlns:a16="http://schemas.microsoft.com/office/drawing/2014/main" id="{F755AC84-C24B-46D2-94C2-1BF1C9FA7677}"/>
              </a:ext>
            </a:extLst>
          </p:cNvPr>
          <p:cNvPicPr/>
          <p:nvPr/>
        </p:nvPicPr>
        <p:blipFill rotWithShape="1">
          <a:blip r:embed="rId2">
            <a:extLst>
              <a:ext uri="{28A0092B-C50C-407E-A947-70E740481C1C}">
                <a14:useLocalDpi xmlns:a14="http://schemas.microsoft.com/office/drawing/2010/main" val="0"/>
              </a:ext>
            </a:extLst>
          </a:blip>
          <a:srcRect l="1" t="3441" r="345"/>
          <a:stretch/>
        </p:blipFill>
        <p:spPr>
          <a:xfrm>
            <a:off x="2302136" y="914400"/>
            <a:ext cx="7756264" cy="4980791"/>
          </a:xfrm>
          <a:prstGeom prst="rect">
            <a:avLst/>
          </a:prstGeom>
        </p:spPr>
      </p:pic>
    </p:spTree>
    <p:extLst>
      <p:ext uri="{BB962C8B-B14F-4D97-AF65-F5344CB8AC3E}">
        <p14:creationId xmlns:p14="http://schemas.microsoft.com/office/powerpoint/2010/main" val="375281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2C1A-C324-40C0-A9AD-01F9DE62E423}"/>
              </a:ext>
            </a:extLst>
          </p:cNvPr>
          <p:cNvSpPr>
            <a:spLocks noGrp="1"/>
          </p:cNvSpPr>
          <p:nvPr>
            <p:ph type="title"/>
          </p:nvPr>
        </p:nvSpPr>
        <p:spPr/>
        <p:txBody>
          <a:bodyPr/>
          <a:lstStyle/>
          <a:p>
            <a:pPr algn="ctr"/>
            <a:r>
              <a:rPr lang="en-US" dirty="0"/>
              <a:t>Occlusion</a:t>
            </a:r>
          </a:p>
        </p:txBody>
      </p:sp>
      <p:sp>
        <p:nvSpPr>
          <p:cNvPr id="3" name="Content Placeholder 2">
            <a:extLst>
              <a:ext uri="{FF2B5EF4-FFF2-40B4-BE49-F238E27FC236}">
                <a16:creationId xmlns:a16="http://schemas.microsoft.com/office/drawing/2014/main" id="{0F5D9782-5ACC-4899-800C-92C82C5F1711}"/>
              </a:ext>
            </a:extLst>
          </p:cNvPr>
          <p:cNvSpPr>
            <a:spLocks noGrp="1"/>
          </p:cNvSpPr>
          <p:nvPr>
            <p:ph idx="1"/>
          </p:nvPr>
        </p:nvSpPr>
        <p:spPr/>
        <p:txBody>
          <a:bodyPr/>
          <a:lstStyle/>
          <a:p>
            <a:r>
              <a:rPr lang="en-US" dirty="0"/>
              <a:t>Mr. Doe has Class 1 occlusion. </a:t>
            </a:r>
          </a:p>
          <a:p>
            <a:r>
              <a:rPr lang="en-US" dirty="0"/>
              <a:t>A 2 mm over jet.</a:t>
            </a:r>
          </a:p>
          <a:p>
            <a:r>
              <a:rPr lang="en-US" dirty="0"/>
              <a:t>Midline is shifted right 1 mm.</a:t>
            </a:r>
          </a:p>
          <a:p>
            <a:r>
              <a:rPr lang="en-US" dirty="0"/>
              <a:t>Mild overbite.</a:t>
            </a:r>
          </a:p>
        </p:txBody>
      </p:sp>
    </p:spTree>
    <p:extLst>
      <p:ext uri="{BB962C8B-B14F-4D97-AF65-F5344CB8AC3E}">
        <p14:creationId xmlns:p14="http://schemas.microsoft.com/office/powerpoint/2010/main" val="202216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DB076-7789-4648-99D5-925C4531275D}"/>
              </a:ext>
            </a:extLst>
          </p:cNvPr>
          <p:cNvPicPr/>
          <p:nvPr/>
        </p:nvPicPr>
        <p:blipFill>
          <a:blip r:embed="rId2"/>
          <a:stretch>
            <a:fillRect/>
          </a:stretch>
        </p:blipFill>
        <p:spPr>
          <a:xfrm>
            <a:off x="6707310" y="3202614"/>
            <a:ext cx="3830857" cy="2909274"/>
          </a:xfrm>
          <a:prstGeom prst="rect">
            <a:avLst/>
          </a:prstGeom>
        </p:spPr>
      </p:pic>
      <p:pic>
        <p:nvPicPr>
          <p:cNvPr id="3" name="Picture 2">
            <a:extLst>
              <a:ext uri="{FF2B5EF4-FFF2-40B4-BE49-F238E27FC236}">
                <a16:creationId xmlns:a16="http://schemas.microsoft.com/office/drawing/2014/main" id="{0B562E6D-89AD-4C58-8E49-550023FBDD67}"/>
              </a:ext>
            </a:extLst>
          </p:cNvPr>
          <p:cNvPicPr/>
          <p:nvPr/>
        </p:nvPicPr>
        <p:blipFill>
          <a:blip r:embed="rId3"/>
          <a:stretch>
            <a:fillRect/>
          </a:stretch>
        </p:blipFill>
        <p:spPr>
          <a:xfrm>
            <a:off x="2030862" y="3202614"/>
            <a:ext cx="3830857" cy="2875484"/>
          </a:xfrm>
          <a:prstGeom prst="rect">
            <a:avLst/>
          </a:prstGeom>
        </p:spPr>
      </p:pic>
      <p:pic>
        <p:nvPicPr>
          <p:cNvPr id="4" name="Picture 3">
            <a:extLst>
              <a:ext uri="{FF2B5EF4-FFF2-40B4-BE49-F238E27FC236}">
                <a16:creationId xmlns:a16="http://schemas.microsoft.com/office/drawing/2014/main" id="{1197E383-98BE-4104-9EFE-961EC9577E09}"/>
              </a:ext>
            </a:extLst>
          </p:cNvPr>
          <p:cNvPicPr/>
          <p:nvPr/>
        </p:nvPicPr>
        <p:blipFill>
          <a:blip r:embed="rId4"/>
          <a:stretch>
            <a:fillRect/>
          </a:stretch>
        </p:blipFill>
        <p:spPr>
          <a:xfrm rot="10800000">
            <a:off x="121143" y="111697"/>
            <a:ext cx="3825148" cy="2858090"/>
          </a:xfrm>
          <a:prstGeom prst="rect">
            <a:avLst/>
          </a:prstGeom>
        </p:spPr>
      </p:pic>
      <p:pic>
        <p:nvPicPr>
          <p:cNvPr id="5" name="Picture 4">
            <a:extLst>
              <a:ext uri="{FF2B5EF4-FFF2-40B4-BE49-F238E27FC236}">
                <a16:creationId xmlns:a16="http://schemas.microsoft.com/office/drawing/2014/main" id="{0D17103C-876F-4ED9-BEE0-5712CCCE73B8}"/>
              </a:ext>
            </a:extLst>
          </p:cNvPr>
          <p:cNvPicPr/>
          <p:nvPr/>
        </p:nvPicPr>
        <p:blipFill>
          <a:blip r:embed="rId5"/>
          <a:stretch>
            <a:fillRect/>
          </a:stretch>
        </p:blipFill>
        <p:spPr>
          <a:xfrm rot="10800000">
            <a:off x="8361143" y="111697"/>
            <a:ext cx="3830857" cy="2858997"/>
          </a:xfrm>
          <a:prstGeom prst="rect">
            <a:avLst/>
          </a:prstGeom>
        </p:spPr>
      </p:pic>
      <p:pic>
        <p:nvPicPr>
          <p:cNvPr id="6" name="Picture 5">
            <a:extLst>
              <a:ext uri="{FF2B5EF4-FFF2-40B4-BE49-F238E27FC236}">
                <a16:creationId xmlns:a16="http://schemas.microsoft.com/office/drawing/2014/main" id="{846AB5D3-D570-4861-9339-B39FDF4CF3BD}"/>
              </a:ext>
            </a:extLst>
          </p:cNvPr>
          <p:cNvPicPr/>
          <p:nvPr/>
        </p:nvPicPr>
        <p:blipFill>
          <a:blip r:embed="rId6"/>
          <a:stretch>
            <a:fillRect/>
          </a:stretch>
        </p:blipFill>
        <p:spPr>
          <a:xfrm rot="10800000">
            <a:off x="4241143" y="111697"/>
            <a:ext cx="3825148" cy="2868861"/>
          </a:xfrm>
          <a:prstGeom prst="rect">
            <a:avLst/>
          </a:prstGeom>
        </p:spPr>
      </p:pic>
    </p:spTree>
    <p:extLst>
      <p:ext uri="{BB962C8B-B14F-4D97-AF65-F5344CB8AC3E}">
        <p14:creationId xmlns:p14="http://schemas.microsoft.com/office/powerpoint/2010/main" val="249826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nTB-cp74DjoN4uJqy7_BrYiIpGtJVsxXdm8Cxw82dL1_5aiJXpLMZbmh8ijrZHXFe4izeL797P4Dp5pWklRBAhEpD_wdtY_vQtAqtpJwHJRg0nYo4rrxN4iY0B4sPwIpdcORBpFE">
            <a:extLst>
              <a:ext uri="{FF2B5EF4-FFF2-40B4-BE49-F238E27FC236}">
                <a16:creationId xmlns:a16="http://schemas.microsoft.com/office/drawing/2014/main" id="{FE0AE6E4-1145-428C-ADD3-40B804FB7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19" y="1229119"/>
            <a:ext cx="4616881" cy="3484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A3CF4B-F0E9-4B47-A467-357CCD5864A2}"/>
              </a:ext>
            </a:extLst>
          </p:cNvPr>
          <p:cNvPicPr/>
          <p:nvPr/>
        </p:nvPicPr>
        <p:blipFill>
          <a:blip r:embed="rId3"/>
          <a:stretch>
            <a:fillRect/>
          </a:stretch>
        </p:blipFill>
        <p:spPr>
          <a:xfrm>
            <a:off x="1753413" y="1244722"/>
            <a:ext cx="4588220" cy="3484439"/>
          </a:xfrm>
          <a:prstGeom prst="rect">
            <a:avLst/>
          </a:prstGeom>
        </p:spPr>
      </p:pic>
      <p:sp>
        <p:nvSpPr>
          <p:cNvPr id="2" name="TextBox 1">
            <a:extLst>
              <a:ext uri="{FF2B5EF4-FFF2-40B4-BE49-F238E27FC236}">
                <a16:creationId xmlns:a16="http://schemas.microsoft.com/office/drawing/2014/main" id="{4EA8A98E-503B-4F33-BD72-A6C6C151F8EE}"/>
              </a:ext>
            </a:extLst>
          </p:cNvPr>
          <p:cNvSpPr txBox="1"/>
          <p:nvPr/>
        </p:nvSpPr>
        <p:spPr>
          <a:xfrm>
            <a:off x="1791148" y="4835562"/>
            <a:ext cx="4588220" cy="369332"/>
          </a:xfrm>
          <a:prstGeom prst="rect">
            <a:avLst/>
          </a:prstGeom>
          <a:noFill/>
        </p:spPr>
        <p:txBody>
          <a:bodyPr wrap="square" rtlCol="0">
            <a:spAutoFit/>
          </a:bodyPr>
          <a:lstStyle/>
          <a:p>
            <a:r>
              <a:rPr lang="en-US" dirty="0"/>
              <a:t>10/04/2018 – Before </a:t>
            </a:r>
          </a:p>
        </p:txBody>
      </p:sp>
      <p:sp>
        <p:nvSpPr>
          <p:cNvPr id="5" name="TextBox 4">
            <a:extLst>
              <a:ext uri="{FF2B5EF4-FFF2-40B4-BE49-F238E27FC236}">
                <a16:creationId xmlns:a16="http://schemas.microsoft.com/office/drawing/2014/main" id="{1A304169-3B45-4A75-A240-1478E23A7DDB}"/>
              </a:ext>
            </a:extLst>
          </p:cNvPr>
          <p:cNvSpPr txBox="1"/>
          <p:nvPr/>
        </p:nvSpPr>
        <p:spPr>
          <a:xfrm>
            <a:off x="6531768" y="4803296"/>
            <a:ext cx="4588220" cy="369332"/>
          </a:xfrm>
          <a:prstGeom prst="rect">
            <a:avLst/>
          </a:prstGeom>
          <a:noFill/>
        </p:spPr>
        <p:txBody>
          <a:bodyPr wrap="square" rtlCol="0">
            <a:spAutoFit/>
          </a:bodyPr>
          <a:lstStyle/>
          <a:p>
            <a:r>
              <a:rPr lang="en-US" dirty="0"/>
              <a:t>11/20/2018- After</a:t>
            </a:r>
          </a:p>
        </p:txBody>
      </p:sp>
    </p:spTree>
    <p:extLst>
      <p:ext uri="{BB962C8B-B14F-4D97-AF65-F5344CB8AC3E}">
        <p14:creationId xmlns:p14="http://schemas.microsoft.com/office/powerpoint/2010/main" val="286549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69D-C4C5-4FA7-AEA1-37B074117DA7}"/>
              </a:ext>
            </a:extLst>
          </p:cNvPr>
          <p:cNvSpPr>
            <a:spLocks noGrp="1"/>
          </p:cNvSpPr>
          <p:nvPr>
            <p:ph type="title"/>
          </p:nvPr>
        </p:nvSpPr>
        <p:spPr/>
        <p:txBody>
          <a:bodyPr/>
          <a:lstStyle/>
          <a:p>
            <a:r>
              <a:rPr lang="en-US" dirty="0"/>
              <a:t>Caries Risk Assessment</a:t>
            </a:r>
          </a:p>
        </p:txBody>
      </p:sp>
      <p:sp>
        <p:nvSpPr>
          <p:cNvPr id="3" name="Content Placeholder 2">
            <a:extLst>
              <a:ext uri="{FF2B5EF4-FFF2-40B4-BE49-F238E27FC236}">
                <a16:creationId xmlns:a16="http://schemas.microsoft.com/office/drawing/2014/main" id="{24DD4889-76B4-4F8D-BFAD-CBB12949E7FA}"/>
              </a:ext>
            </a:extLst>
          </p:cNvPr>
          <p:cNvSpPr>
            <a:spLocks noGrp="1"/>
          </p:cNvSpPr>
          <p:nvPr>
            <p:ph idx="1"/>
          </p:nvPr>
        </p:nvSpPr>
        <p:spPr>
          <a:xfrm>
            <a:off x="1130269" y="1665686"/>
            <a:ext cx="9603275" cy="3294576"/>
          </a:xfrm>
        </p:spPr>
        <p:txBody>
          <a:bodyPr/>
          <a:lstStyle/>
          <a:p>
            <a:pPr lvl="1"/>
            <a:r>
              <a:rPr lang="en-US" dirty="0"/>
              <a:t>Environmental Influences</a:t>
            </a:r>
          </a:p>
          <a:p>
            <a:pPr lvl="2"/>
            <a:r>
              <a:rPr lang="en-US" dirty="0"/>
              <a:t>Mr. Doe works evenings and tends to not cook for himself for that reason. He stated that it is more convenient grabbing food to go, and because of that it is affecting his oral health. </a:t>
            </a:r>
          </a:p>
          <a:p>
            <a:pPr lvl="1"/>
            <a:r>
              <a:rPr lang="en-US" dirty="0"/>
              <a:t>Access to dental care </a:t>
            </a:r>
          </a:p>
          <a:p>
            <a:pPr lvl="2"/>
            <a:r>
              <a:rPr lang="en-US" dirty="0"/>
              <a:t>Mr. Doe owns a vehicle.</a:t>
            </a:r>
          </a:p>
          <a:p>
            <a:pPr lvl="1"/>
            <a:r>
              <a:rPr lang="en-US" dirty="0"/>
              <a:t>Fluoridated water</a:t>
            </a:r>
          </a:p>
          <a:p>
            <a:pPr lvl="2"/>
            <a:r>
              <a:rPr lang="en-US" dirty="0"/>
              <a:t>Mr. Doe stated he currently drinks fluoridated water and did as a child.</a:t>
            </a:r>
          </a:p>
          <a:p>
            <a:endParaRPr lang="en-US" dirty="0"/>
          </a:p>
        </p:txBody>
      </p:sp>
    </p:spTree>
    <p:extLst>
      <p:ext uri="{BB962C8B-B14F-4D97-AF65-F5344CB8AC3E}">
        <p14:creationId xmlns:p14="http://schemas.microsoft.com/office/powerpoint/2010/main" val="228282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CDA1-D616-4BCB-B0B7-6D87C934C80F}"/>
              </a:ext>
            </a:extLst>
          </p:cNvPr>
          <p:cNvSpPr>
            <a:spLocks noGrp="1"/>
          </p:cNvSpPr>
          <p:nvPr>
            <p:ph type="title"/>
          </p:nvPr>
        </p:nvSpPr>
        <p:spPr>
          <a:xfrm>
            <a:off x="1253983" y="178773"/>
            <a:ext cx="9603275" cy="1049235"/>
          </a:xfrm>
        </p:spPr>
        <p:txBody>
          <a:bodyPr/>
          <a:lstStyle/>
          <a:p>
            <a:pPr algn="ctr"/>
            <a:r>
              <a:rPr lang="en-US" dirty="0"/>
              <a:t>Caries Risk Assessment</a:t>
            </a:r>
          </a:p>
        </p:txBody>
      </p:sp>
      <p:pic>
        <p:nvPicPr>
          <p:cNvPr id="8194" name="Picture 2" descr="https://lh3.googleusercontent.com/zsbcKBMppi2-SghrvKzuaFqmdJrpqqUemtjQZOxDmt6W-ZjljIif34I95-id3vy7YwXl65K_gQgpPb3QNOaF50oh13LXSA4MC-JrtIPfwxTa7oChNTaB1DoNjwhfVhDeO1VMGmcN">
            <a:extLst>
              <a:ext uri="{FF2B5EF4-FFF2-40B4-BE49-F238E27FC236}">
                <a16:creationId xmlns:a16="http://schemas.microsoft.com/office/drawing/2014/main" id="{4AD8C712-B568-4594-AF3D-A05BFC6D8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7985" r="-1064"/>
          <a:stretch/>
        </p:blipFill>
        <p:spPr bwMode="auto">
          <a:xfrm>
            <a:off x="3124199" y="914400"/>
            <a:ext cx="6676701" cy="4919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E8C3438-9D48-4233-A3DB-2428CAEE43A0}"/>
              </a:ext>
            </a:extLst>
          </p:cNvPr>
          <p:cNvSpPr/>
          <p:nvPr/>
        </p:nvSpPr>
        <p:spPr>
          <a:xfrm>
            <a:off x="4237678" y="1228008"/>
            <a:ext cx="954431" cy="132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69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DE15-4DD7-467F-B9A8-48075EF693C8}"/>
              </a:ext>
            </a:extLst>
          </p:cNvPr>
          <p:cNvSpPr>
            <a:spLocks noGrp="1"/>
          </p:cNvSpPr>
          <p:nvPr>
            <p:ph type="title"/>
          </p:nvPr>
        </p:nvSpPr>
        <p:spPr/>
        <p:txBody>
          <a:bodyPr/>
          <a:lstStyle/>
          <a:p>
            <a:pPr algn="ctr"/>
            <a:r>
              <a:rPr lang="en-US" dirty="0"/>
              <a:t>Radiographs – 4 Horizontal Bitewings</a:t>
            </a:r>
          </a:p>
        </p:txBody>
      </p:sp>
      <p:pic>
        <p:nvPicPr>
          <p:cNvPr id="3" name="Picture 2">
            <a:extLst>
              <a:ext uri="{FF2B5EF4-FFF2-40B4-BE49-F238E27FC236}">
                <a16:creationId xmlns:a16="http://schemas.microsoft.com/office/drawing/2014/main" id="{3CEADBD9-3E66-4790-AF27-A0478F204B0C}"/>
              </a:ext>
            </a:extLst>
          </p:cNvPr>
          <p:cNvPicPr/>
          <p:nvPr/>
        </p:nvPicPr>
        <p:blipFill rotWithShape="1">
          <a:blip r:embed="rId2"/>
          <a:srcRect l="-29660" t="51761" r="85590" b="28580"/>
          <a:stretch/>
        </p:blipFill>
        <p:spPr>
          <a:xfrm>
            <a:off x="-2179606" y="2386640"/>
            <a:ext cx="7583789" cy="1903561"/>
          </a:xfrm>
          <a:prstGeom prst="rect">
            <a:avLst/>
          </a:prstGeom>
        </p:spPr>
      </p:pic>
      <p:pic>
        <p:nvPicPr>
          <p:cNvPr id="6" name="Picture 5">
            <a:extLst>
              <a:ext uri="{FF2B5EF4-FFF2-40B4-BE49-F238E27FC236}">
                <a16:creationId xmlns:a16="http://schemas.microsoft.com/office/drawing/2014/main" id="{C125E29F-56B0-4CF0-8CF4-D9F549BC0032}"/>
              </a:ext>
            </a:extLst>
          </p:cNvPr>
          <p:cNvPicPr/>
          <p:nvPr/>
        </p:nvPicPr>
        <p:blipFill rotWithShape="1">
          <a:blip r:embed="rId2"/>
          <a:srcRect l="85434" t="27910" r="138" b="53198"/>
          <a:stretch/>
        </p:blipFill>
        <p:spPr>
          <a:xfrm>
            <a:off x="5775778" y="2415395"/>
            <a:ext cx="2936902" cy="1846053"/>
          </a:xfrm>
          <a:prstGeom prst="rect">
            <a:avLst/>
          </a:prstGeom>
        </p:spPr>
      </p:pic>
      <p:pic>
        <p:nvPicPr>
          <p:cNvPr id="7" name="Picture 6">
            <a:extLst>
              <a:ext uri="{FF2B5EF4-FFF2-40B4-BE49-F238E27FC236}">
                <a16:creationId xmlns:a16="http://schemas.microsoft.com/office/drawing/2014/main" id="{21B64B46-6295-4D20-9703-08B35F463A01}"/>
              </a:ext>
            </a:extLst>
          </p:cNvPr>
          <p:cNvPicPr/>
          <p:nvPr/>
        </p:nvPicPr>
        <p:blipFill rotWithShape="1">
          <a:blip r:embed="rId2"/>
          <a:srcRect t="27399" r="85783" b="53518"/>
          <a:stretch/>
        </p:blipFill>
        <p:spPr>
          <a:xfrm>
            <a:off x="0" y="2384379"/>
            <a:ext cx="2616679" cy="1976310"/>
          </a:xfrm>
          <a:prstGeom prst="rect">
            <a:avLst/>
          </a:prstGeom>
        </p:spPr>
      </p:pic>
      <p:pic>
        <p:nvPicPr>
          <p:cNvPr id="8" name="Picture 7">
            <a:extLst>
              <a:ext uri="{FF2B5EF4-FFF2-40B4-BE49-F238E27FC236}">
                <a16:creationId xmlns:a16="http://schemas.microsoft.com/office/drawing/2014/main" id="{F0B729B3-801C-4D94-8F93-EEAE6B5A92CA}"/>
              </a:ext>
            </a:extLst>
          </p:cNvPr>
          <p:cNvPicPr/>
          <p:nvPr/>
        </p:nvPicPr>
        <p:blipFill rotWithShape="1">
          <a:blip r:embed="rId2"/>
          <a:srcRect l="85248" t="27417" r="45" b="52595"/>
          <a:stretch/>
        </p:blipFill>
        <p:spPr>
          <a:xfrm>
            <a:off x="9086491" y="2306753"/>
            <a:ext cx="2616679" cy="2075984"/>
          </a:xfrm>
          <a:prstGeom prst="rect">
            <a:avLst/>
          </a:prstGeom>
        </p:spPr>
      </p:pic>
    </p:spTree>
    <p:extLst>
      <p:ext uri="{BB962C8B-B14F-4D97-AF65-F5344CB8AC3E}">
        <p14:creationId xmlns:p14="http://schemas.microsoft.com/office/powerpoint/2010/main" val="330270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0A84-A4F6-408D-BF3D-ABFC4CD9C588}"/>
              </a:ext>
            </a:extLst>
          </p:cNvPr>
          <p:cNvSpPr>
            <a:spLocks noGrp="1"/>
          </p:cNvSpPr>
          <p:nvPr>
            <p:ph type="title"/>
          </p:nvPr>
        </p:nvSpPr>
        <p:spPr/>
        <p:txBody>
          <a:bodyPr/>
          <a:lstStyle/>
          <a:p>
            <a:pPr algn="ctr"/>
            <a:r>
              <a:rPr lang="en-US" dirty="0"/>
              <a:t>General Characteristics</a:t>
            </a:r>
          </a:p>
        </p:txBody>
      </p:sp>
      <p:sp>
        <p:nvSpPr>
          <p:cNvPr id="3" name="Content Placeholder 2">
            <a:extLst>
              <a:ext uri="{FF2B5EF4-FFF2-40B4-BE49-F238E27FC236}">
                <a16:creationId xmlns:a16="http://schemas.microsoft.com/office/drawing/2014/main" id="{D0111CD1-7AF9-4D41-9501-8ED4363E5EC3}"/>
              </a:ext>
            </a:extLst>
          </p:cNvPr>
          <p:cNvSpPr>
            <a:spLocks noGrp="1"/>
          </p:cNvSpPr>
          <p:nvPr>
            <p:ph idx="1"/>
          </p:nvPr>
        </p:nvSpPr>
        <p:spPr/>
        <p:txBody>
          <a:bodyPr/>
          <a:lstStyle/>
          <a:p>
            <a:r>
              <a:rPr lang="en-US" dirty="0"/>
              <a:t>Mr. Doe is a 51 year old, Caucasian male.</a:t>
            </a:r>
          </a:p>
          <a:p>
            <a:r>
              <a:rPr lang="en-US" dirty="0"/>
              <a:t>Patient’s chief complaint is wanting to maintain healthy tooth structure and bone levels.</a:t>
            </a:r>
          </a:p>
        </p:txBody>
      </p:sp>
    </p:spTree>
    <p:extLst>
      <p:ext uri="{BB962C8B-B14F-4D97-AF65-F5344CB8AC3E}">
        <p14:creationId xmlns:p14="http://schemas.microsoft.com/office/powerpoint/2010/main" val="202865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7204-EF96-4806-8667-8DA3E39F0F08}"/>
              </a:ext>
            </a:extLst>
          </p:cNvPr>
          <p:cNvSpPr>
            <a:spLocks noGrp="1"/>
          </p:cNvSpPr>
          <p:nvPr>
            <p:ph type="title"/>
          </p:nvPr>
        </p:nvSpPr>
        <p:spPr>
          <a:xfrm>
            <a:off x="1133207" y="67678"/>
            <a:ext cx="9603275" cy="1049235"/>
          </a:xfrm>
        </p:spPr>
        <p:txBody>
          <a:bodyPr/>
          <a:lstStyle/>
          <a:p>
            <a:pPr algn="ctr"/>
            <a:r>
              <a:rPr lang="en-US" dirty="0"/>
              <a:t>Radiographs - 20 Full Mouth Series</a:t>
            </a:r>
          </a:p>
        </p:txBody>
      </p:sp>
      <p:pic>
        <p:nvPicPr>
          <p:cNvPr id="3" name="Picture 2">
            <a:extLst>
              <a:ext uri="{FF2B5EF4-FFF2-40B4-BE49-F238E27FC236}">
                <a16:creationId xmlns:a16="http://schemas.microsoft.com/office/drawing/2014/main" id="{69FEBBDA-D2EA-4A68-94F2-7AC0A087B924}"/>
              </a:ext>
            </a:extLst>
          </p:cNvPr>
          <p:cNvPicPr/>
          <p:nvPr/>
        </p:nvPicPr>
        <p:blipFill>
          <a:blip r:embed="rId2"/>
          <a:stretch>
            <a:fillRect/>
          </a:stretch>
        </p:blipFill>
        <p:spPr>
          <a:xfrm>
            <a:off x="1455518" y="900551"/>
            <a:ext cx="8952781" cy="5226282"/>
          </a:xfrm>
          <a:prstGeom prst="rect">
            <a:avLst/>
          </a:prstGeom>
        </p:spPr>
      </p:pic>
    </p:spTree>
    <p:extLst>
      <p:ext uri="{BB962C8B-B14F-4D97-AF65-F5344CB8AC3E}">
        <p14:creationId xmlns:p14="http://schemas.microsoft.com/office/powerpoint/2010/main" val="224648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5F38-7CB4-4A6F-A9BB-DE4831378B43}"/>
              </a:ext>
            </a:extLst>
          </p:cNvPr>
          <p:cNvSpPr>
            <a:spLocks noGrp="1"/>
          </p:cNvSpPr>
          <p:nvPr>
            <p:ph type="title"/>
          </p:nvPr>
        </p:nvSpPr>
        <p:spPr>
          <a:xfrm>
            <a:off x="1084263" y="136690"/>
            <a:ext cx="9603275" cy="1049235"/>
          </a:xfrm>
        </p:spPr>
        <p:txBody>
          <a:bodyPr/>
          <a:lstStyle/>
          <a:p>
            <a:pPr algn="ctr"/>
            <a:r>
              <a:rPr lang="en-US" dirty="0"/>
              <a:t>Periodontal Chart</a:t>
            </a:r>
          </a:p>
        </p:txBody>
      </p:sp>
      <p:pic>
        <p:nvPicPr>
          <p:cNvPr id="4" name="Picture 3">
            <a:extLst>
              <a:ext uri="{FF2B5EF4-FFF2-40B4-BE49-F238E27FC236}">
                <a16:creationId xmlns:a16="http://schemas.microsoft.com/office/drawing/2014/main" id="{BD923BE4-7FD5-43D7-868F-BADF0D5A524B}"/>
              </a:ext>
            </a:extLst>
          </p:cNvPr>
          <p:cNvPicPr/>
          <p:nvPr/>
        </p:nvPicPr>
        <p:blipFill rotWithShape="1">
          <a:blip r:embed="rId2">
            <a:extLst>
              <a:ext uri="{28A0092B-C50C-407E-A947-70E740481C1C}">
                <a14:useLocalDpi xmlns:a14="http://schemas.microsoft.com/office/drawing/2010/main" val="0"/>
              </a:ext>
            </a:extLst>
          </a:blip>
          <a:srcRect t="4782" r="138"/>
          <a:stretch/>
        </p:blipFill>
        <p:spPr>
          <a:xfrm>
            <a:off x="2219864" y="598099"/>
            <a:ext cx="7909521" cy="5305460"/>
          </a:xfrm>
          <a:prstGeom prst="rect">
            <a:avLst/>
          </a:prstGeom>
        </p:spPr>
      </p:pic>
    </p:spTree>
    <p:extLst>
      <p:ext uri="{BB962C8B-B14F-4D97-AF65-F5344CB8AC3E}">
        <p14:creationId xmlns:p14="http://schemas.microsoft.com/office/powerpoint/2010/main" val="44469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B919-8467-44F0-9DD6-C695801DD49B}"/>
              </a:ext>
            </a:extLst>
          </p:cNvPr>
          <p:cNvSpPr>
            <a:spLocks noGrp="1"/>
          </p:cNvSpPr>
          <p:nvPr>
            <p:ph type="title"/>
          </p:nvPr>
        </p:nvSpPr>
        <p:spPr>
          <a:xfrm>
            <a:off x="1097997" y="55061"/>
            <a:ext cx="9603275" cy="1049235"/>
          </a:xfrm>
        </p:spPr>
        <p:txBody>
          <a:bodyPr/>
          <a:lstStyle/>
          <a:p>
            <a:pPr algn="ctr"/>
            <a:r>
              <a:rPr lang="en-US" dirty="0"/>
              <a:t>Plaque Index</a:t>
            </a:r>
          </a:p>
        </p:txBody>
      </p:sp>
      <p:pic>
        <p:nvPicPr>
          <p:cNvPr id="9218" name="Picture 2" descr="https://lh5.googleusercontent.com/yScwbDgDpXFP1DUd3zGi0CJzsvz-nZE5uOPdwn_2rvHDOgHgg-_UN0ztYHvsDeNe-JOBicxdeyOoWmmm05dY1fIhFUxM4saMU_ahLYGwT5IIQgXxXdITkP2T4Nm7dPMvAgt9KeIK">
            <a:extLst>
              <a:ext uri="{FF2B5EF4-FFF2-40B4-BE49-F238E27FC236}">
                <a16:creationId xmlns:a16="http://schemas.microsoft.com/office/drawing/2014/main" id="{BB77025E-8087-4EC6-8A4D-ACE62A228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943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5.googleusercontent.com/hYReduemUwDwZm2zLjRvBkJ4_-t0UlY5iw7EqdnramvMd953UJ0HqgLVPRGfayV2cdcwNXXalU1p0yjtkNyl7_H-lOUv6pg6bcwvNHFwm1YNDIM4kAIC9glxJ4CrdBs6SqgJWqmH">
            <a:extLst>
              <a:ext uri="{FF2B5EF4-FFF2-40B4-BE49-F238E27FC236}">
                <a16:creationId xmlns:a16="http://schemas.microsoft.com/office/drawing/2014/main" id="{8A2E903E-1AF3-4B48-9897-D858E011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 y="3323460"/>
            <a:ext cx="5943600" cy="2809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4C8D22-0188-42A5-AD75-D1E82A082671}"/>
              </a:ext>
            </a:extLst>
          </p:cNvPr>
          <p:cNvSpPr/>
          <p:nvPr/>
        </p:nvSpPr>
        <p:spPr>
          <a:xfrm>
            <a:off x="1573306" y="1104296"/>
            <a:ext cx="820270" cy="132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59B46-D842-4D3B-817B-F6EE5955514D}"/>
              </a:ext>
            </a:extLst>
          </p:cNvPr>
          <p:cNvSpPr/>
          <p:nvPr/>
        </p:nvSpPr>
        <p:spPr>
          <a:xfrm>
            <a:off x="7405879" y="1155354"/>
            <a:ext cx="820270" cy="132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5A7C16-648D-41A8-88A8-65946E9C5B07}"/>
              </a:ext>
            </a:extLst>
          </p:cNvPr>
          <p:cNvSpPr/>
          <p:nvPr/>
        </p:nvSpPr>
        <p:spPr>
          <a:xfrm>
            <a:off x="1561612" y="3831960"/>
            <a:ext cx="820270" cy="132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9EE801-070D-4277-B44C-448BB9DEC57C}"/>
              </a:ext>
            </a:extLst>
          </p:cNvPr>
          <p:cNvSpPr txBox="1"/>
          <p:nvPr/>
        </p:nvSpPr>
        <p:spPr>
          <a:xfrm>
            <a:off x="6400800" y="1104296"/>
            <a:ext cx="559090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After Mr. Doe’s first plaque index it revealed he was considered heavy and had poor oral home care. I introduced an electric toothbrush to him and taught him the bass method. I also gave him floss picks to take home.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After his second plaque index it appeared he did not change his home care. At this point I reinforced the bass method, and the importance of brushing and flossing twice daily. I also mentioned bringing a toothbrush with him to work to brush after he eats</a:t>
            </a:r>
          </a:p>
        </p:txBody>
      </p:sp>
    </p:spTree>
    <p:extLst>
      <p:ext uri="{BB962C8B-B14F-4D97-AF65-F5344CB8AC3E}">
        <p14:creationId xmlns:p14="http://schemas.microsoft.com/office/powerpoint/2010/main" val="342176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42102-5B58-4417-8623-BAC69A9C3487}"/>
              </a:ext>
            </a:extLst>
          </p:cNvPr>
          <p:cNvPicPr/>
          <p:nvPr/>
        </p:nvPicPr>
        <p:blipFill>
          <a:blip r:embed="rId2"/>
          <a:stretch>
            <a:fillRect/>
          </a:stretch>
        </p:blipFill>
        <p:spPr>
          <a:xfrm>
            <a:off x="5899634" y="646112"/>
            <a:ext cx="5943600" cy="2746375"/>
          </a:xfrm>
          <a:prstGeom prst="rect">
            <a:avLst/>
          </a:prstGeom>
        </p:spPr>
      </p:pic>
      <p:pic>
        <p:nvPicPr>
          <p:cNvPr id="5" name="Picture 4" descr="https://lh4.googleusercontent.com/Esu1qt9FzXPVfVmhXeCM-hFXl1e2kfV4LHU8ghYOCslzKcZrM6XVN_BS7X949x0S9xKapKD6kk_8g9mbzv_ZLKGmCwWZ-KLuPmWE2pjAmeytwTS4K9WPkPiKraOYwjN7c78IBQvv">
            <a:extLst>
              <a:ext uri="{FF2B5EF4-FFF2-40B4-BE49-F238E27FC236}">
                <a16:creationId xmlns:a16="http://schemas.microsoft.com/office/drawing/2014/main" id="{56E962A5-AE5A-4C14-BFEB-AA65715BB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39501"/>
            <a:ext cx="5943600" cy="2771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32B8C3-09A0-4067-A168-A5D088CC2EE9}"/>
              </a:ext>
            </a:extLst>
          </p:cNvPr>
          <p:cNvSpPr txBox="1"/>
          <p:nvPr/>
        </p:nvSpPr>
        <p:spPr>
          <a:xfrm>
            <a:off x="398417" y="1215842"/>
            <a:ext cx="559090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After Mr. Doe’s third plaque index it was evident he still was not changing his home care. I once again explained the importance of good oral hygiene.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After his fourth plaque index he made an even bigger improvement. At this point I could tell Mr. Doe was motivated to continue to improve his oral health.</a:t>
            </a:r>
          </a:p>
        </p:txBody>
      </p:sp>
      <p:sp>
        <p:nvSpPr>
          <p:cNvPr id="7" name="Rectangle 6">
            <a:extLst>
              <a:ext uri="{FF2B5EF4-FFF2-40B4-BE49-F238E27FC236}">
                <a16:creationId xmlns:a16="http://schemas.microsoft.com/office/drawing/2014/main" id="{6E21930D-D700-4C54-83AF-1AF3263616A3}"/>
              </a:ext>
            </a:extLst>
          </p:cNvPr>
          <p:cNvSpPr/>
          <p:nvPr/>
        </p:nvSpPr>
        <p:spPr>
          <a:xfrm>
            <a:off x="7413413" y="1215842"/>
            <a:ext cx="616374" cy="9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A1424-2B98-4EFE-8363-EAC2C61A3D0A}"/>
              </a:ext>
            </a:extLst>
          </p:cNvPr>
          <p:cNvSpPr/>
          <p:nvPr/>
        </p:nvSpPr>
        <p:spPr>
          <a:xfrm>
            <a:off x="7565813" y="3806642"/>
            <a:ext cx="616374" cy="9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EFBB25-6AAD-4875-AE7D-E77661B74AF1}"/>
              </a:ext>
            </a:extLst>
          </p:cNvPr>
          <p:cNvSpPr txBox="1"/>
          <p:nvPr/>
        </p:nvSpPr>
        <p:spPr>
          <a:xfrm>
            <a:off x="7381783" y="1344020"/>
            <a:ext cx="393492" cy="230832"/>
          </a:xfrm>
          <a:prstGeom prst="rect">
            <a:avLst/>
          </a:prstGeom>
          <a:solidFill>
            <a:schemeClr val="bg1"/>
          </a:solidFill>
        </p:spPr>
        <p:txBody>
          <a:bodyPr wrap="square" rtlCol="0">
            <a:spAutoFit/>
          </a:bodyPr>
          <a:lstStyle/>
          <a:p>
            <a:r>
              <a:rPr lang="en-US" sz="900" dirty="0">
                <a:latin typeface="Calibri" panose="020F0502020204030204" pitchFamily="34" charset="0"/>
                <a:cs typeface="Calibri" panose="020F0502020204030204" pitchFamily="34" charset="0"/>
              </a:rPr>
              <a:t>65%</a:t>
            </a:r>
          </a:p>
        </p:txBody>
      </p:sp>
      <p:sp>
        <p:nvSpPr>
          <p:cNvPr id="10" name="TextBox 9">
            <a:extLst>
              <a:ext uri="{FF2B5EF4-FFF2-40B4-BE49-F238E27FC236}">
                <a16:creationId xmlns:a16="http://schemas.microsoft.com/office/drawing/2014/main" id="{E78DFC83-E627-45D8-8EE0-02233ED60791}"/>
              </a:ext>
            </a:extLst>
          </p:cNvPr>
          <p:cNvSpPr txBox="1"/>
          <p:nvPr/>
        </p:nvSpPr>
        <p:spPr>
          <a:xfrm>
            <a:off x="7496099" y="3950568"/>
            <a:ext cx="451002" cy="230832"/>
          </a:xfrm>
          <a:prstGeom prst="rect">
            <a:avLst/>
          </a:prstGeom>
          <a:solidFill>
            <a:schemeClr val="bg1"/>
          </a:solidFill>
        </p:spPr>
        <p:txBody>
          <a:bodyPr wrap="square" rtlCol="0">
            <a:spAutoFit/>
          </a:bodyPr>
          <a:lstStyle/>
          <a:p>
            <a:r>
              <a:rPr lang="en-US" sz="900" dirty="0">
                <a:latin typeface="Calibri" panose="020F0502020204030204" pitchFamily="34" charset="0"/>
                <a:cs typeface="Calibri" panose="020F0502020204030204" pitchFamily="34" charset="0"/>
              </a:rPr>
              <a:t>50%</a:t>
            </a:r>
          </a:p>
        </p:txBody>
      </p:sp>
      <p:sp>
        <p:nvSpPr>
          <p:cNvPr id="11" name="TextBox 10">
            <a:extLst>
              <a:ext uri="{FF2B5EF4-FFF2-40B4-BE49-F238E27FC236}">
                <a16:creationId xmlns:a16="http://schemas.microsoft.com/office/drawing/2014/main" id="{E8EA4C5E-AEB1-4E14-A1E2-DD3C37A0E128}"/>
              </a:ext>
            </a:extLst>
          </p:cNvPr>
          <p:cNvSpPr txBox="1"/>
          <p:nvPr/>
        </p:nvSpPr>
        <p:spPr>
          <a:xfrm>
            <a:off x="8712759" y="1338269"/>
            <a:ext cx="451002" cy="230832"/>
          </a:xfrm>
          <a:prstGeom prst="rect">
            <a:avLst/>
          </a:prstGeom>
          <a:solidFill>
            <a:schemeClr val="bg1"/>
          </a:solidFill>
        </p:spPr>
        <p:txBody>
          <a:bodyPr wrap="square" rtlCol="0">
            <a:spAutoFit/>
          </a:bodyPr>
          <a:lstStyle/>
          <a:p>
            <a:r>
              <a:rPr lang="en-US" sz="900" dirty="0">
                <a:latin typeface="Calibri" panose="020F0502020204030204" pitchFamily="34" charset="0"/>
                <a:cs typeface="Calibri" panose="020F0502020204030204" pitchFamily="34" charset="0"/>
              </a:rPr>
              <a:t>65%</a:t>
            </a:r>
          </a:p>
        </p:txBody>
      </p:sp>
    </p:spTree>
    <p:extLst>
      <p:ext uri="{BB962C8B-B14F-4D97-AF65-F5344CB8AC3E}">
        <p14:creationId xmlns:p14="http://schemas.microsoft.com/office/powerpoint/2010/main" val="356329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5.googleusercontent.com/jeAebdSYp9YExyirLq7R7T9Q7tfjvWHs6SQWhBUAf1allVsqwxVIv1OUkZD9FOkgJCOFeCcKcyGAyKGMYa5iD1Ww_GnkBmwZBr6UMwls_Dje3XETl0uBPdUXqqB7r-LJv278fxrv">
            <a:extLst>
              <a:ext uri="{FF2B5EF4-FFF2-40B4-BE49-F238E27FC236}">
                <a16:creationId xmlns:a16="http://schemas.microsoft.com/office/drawing/2014/main" id="{12AD2C9D-D92B-40C3-97E6-5EAE17B34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 y="1042716"/>
            <a:ext cx="5943600" cy="2695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A5CF604-EF65-4B6F-ADDC-9729EBDB37A9}"/>
              </a:ext>
            </a:extLst>
          </p:cNvPr>
          <p:cNvSpPr/>
          <p:nvPr/>
        </p:nvSpPr>
        <p:spPr>
          <a:xfrm>
            <a:off x="1714856" y="1483763"/>
            <a:ext cx="820270" cy="132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B7D5EF-C97C-4071-8DC8-ED424223F267}"/>
              </a:ext>
            </a:extLst>
          </p:cNvPr>
          <p:cNvSpPr txBox="1"/>
          <p:nvPr/>
        </p:nvSpPr>
        <p:spPr>
          <a:xfrm>
            <a:off x="6400800" y="1104296"/>
            <a:ext cx="559090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Mr. Doe’s fifth plaque index was the lowest percentage yet. He was now considered light plaque, and remained motivated to bettering his oral health.  </a:t>
            </a:r>
          </a:p>
        </p:txBody>
      </p:sp>
    </p:spTree>
    <p:extLst>
      <p:ext uri="{BB962C8B-B14F-4D97-AF65-F5344CB8AC3E}">
        <p14:creationId xmlns:p14="http://schemas.microsoft.com/office/powerpoint/2010/main" val="18388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A7B9-155A-4B9F-BEE6-F2BE55F3AA9B}"/>
              </a:ext>
            </a:extLst>
          </p:cNvPr>
          <p:cNvSpPr>
            <a:spLocks noGrp="1"/>
          </p:cNvSpPr>
          <p:nvPr>
            <p:ph type="title"/>
          </p:nvPr>
        </p:nvSpPr>
        <p:spPr>
          <a:xfrm>
            <a:off x="1095764" y="96434"/>
            <a:ext cx="9603275" cy="1049235"/>
          </a:xfrm>
        </p:spPr>
        <p:txBody>
          <a:bodyPr/>
          <a:lstStyle/>
          <a:p>
            <a:pPr algn="ctr"/>
            <a:r>
              <a:rPr lang="en-US" dirty="0"/>
              <a:t>Phase Microscope</a:t>
            </a:r>
          </a:p>
        </p:txBody>
      </p:sp>
      <p:pic>
        <p:nvPicPr>
          <p:cNvPr id="5" name="Picture 4" descr="A close up of text on a white background&#10;&#10;Description automatically generated">
            <a:extLst>
              <a:ext uri="{FF2B5EF4-FFF2-40B4-BE49-F238E27FC236}">
                <a16:creationId xmlns:a16="http://schemas.microsoft.com/office/drawing/2014/main" id="{550E28EA-1F76-4A80-A9DA-BE119FC12FC8}"/>
              </a:ext>
            </a:extLst>
          </p:cNvPr>
          <p:cNvPicPr>
            <a:picLocks noChangeAspect="1"/>
          </p:cNvPicPr>
          <p:nvPr/>
        </p:nvPicPr>
        <p:blipFill>
          <a:blip r:embed="rId2"/>
          <a:stretch>
            <a:fillRect/>
          </a:stretch>
        </p:blipFill>
        <p:spPr>
          <a:xfrm rot="16200000">
            <a:off x="3520608" y="-91446"/>
            <a:ext cx="4703947" cy="7040892"/>
          </a:xfrm>
          <a:prstGeom prst="rect">
            <a:avLst/>
          </a:prstGeom>
          <a:ln w="57150">
            <a:solidFill>
              <a:schemeClr val="tx1"/>
            </a:solidFill>
          </a:ln>
        </p:spPr>
      </p:pic>
    </p:spTree>
    <p:extLst>
      <p:ext uri="{BB962C8B-B14F-4D97-AF65-F5344CB8AC3E}">
        <p14:creationId xmlns:p14="http://schemas.microsoft.com/office/powerpoint/2010/main" val="375386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BFDB-A6E9-49DF-A27D-FBA302D182E5}"/>
              </a:ext>
            </a:extLst>
          </p:cNvPr>
          <p:cNvSpPr>
            <a:spLocks noGrp="1"/>
          </p:cNvSpPr>
          <p:nvPr>
            <p:ph type="title"/>
          </p:nvPr>
        </p:nvSpPr>
        <p:spPr/>
        <p:txBody>
          <a:bodyPr/>
          <a:lstStyle/>
          <a:p>
            <a:pPr algn="ctr"/>
            <a:r>
              <a:rPr lang="en-US" dirty="0"/>
              <a:t>Periodontal Diagnosis</a:t>
            </a:r>
          </a:p>
        </p:txBody>
      </p:sp>
      <p:sp>
        <p:nvSpPr>
          <p:cNvPr id="3" name="Content Placeholder 2">
            <a:extLst>
              <a:ext uri="{FF2B5EF4-FFF2-40B4-BE49-F238E27FC236}">
                <a16:creationId xmlns:a16="http://schemas.microsoft.com/office/drawing/2014/main" id="{E108DE99-07E3-4003-A5F4-710629935DBA}"/>
              </a:ext>
            </a:extLst>
          </p:cNvPr>
          <p:cNvSpPr>
            <a:spLocks noGrp="1"/>
          </p:cNvSpPr>
          <p:nvPr>
            <p:ph idx="1"/>
          </p:nvPr>
        </p:nvSpPr>
        <p:spPr>
          <a:xfrm>
            <a:off x="1130269" y="1671539"/>
            <a:ext cx="9603275" cy="3294576"/>
          </a:xfrm>
        </p:spPr>
        <p:txBody>
          <a:bodyPr/>
          <a:lstStyle/>
          <a:p>
            <a:r>
              <a:rPr lang="en-US" dirty="0"/>
              <a:t>Generalized moderate marginal inflammation with BOP.</a:t>
            </a:r>
          </a:p>
          <a:p>
            <a:r>
              <a:rPr lang="en-US" dirty="0"/>
              <a:t>AAP 2.</a:t>
            </a:r>
          </a:p>
          <a:p>
            <a:r>
              <a:rPr lang="en-US" dirty="0"/>
              <a:t>Mr. Doe was periodontal level 3 in all quadrants.</a:t>
            </a:r>
          </a:p>
        </p:txBody>
      </p:sp>
      <p:pic>
        <p:nvPicPr>
          <p:cNvPr id="4" name="Picture 3">
            <a:extLst>
              <a:ext uri="{FF2B5EF4-FFF2-40B4-BE49-F238E27FC236}">
                <a16:creationId xmlns:a16="http://schemas.microsoft.com/office/drawing/2014/main" id="{88C6EFDF-13FB-4FDE-A048-EA07E7839139}"/>
              </a:ext>
            </a:extLst>
          </p:cNvPr>
          <p:cNvPicPr/>
          <p:nvPr/>
        </p:nvPicPr>
        <p:blipFill rotWithShape="1">
          <a:blip r:embed="rId2"/>
          <a:srcRect l="-1" t="40738" r="-433" b="31027"/>
          <a:stretch/>
        </p:blipFill>
        <p:spPr>
          <a:xfrm>
            <a:off x="1715942" y="3233770"/>
            <a:ext cx="8760116" cy="1732345"/>
          </a:xfrm>
          <a:prstGeom prst="rect">
            <a:avLst/>
          </a:prstGeom>
        </p:spPr>
      </p:pic>
    </p:spTree>
    <p:extLst>
      <p:ext uri="{BB962C8B-B14F-4D97-AF65-F5344CB8AC3E}">
        <p14:creationId xmlns:p14="http://schemas.microsoft.com/office/powerpoint/2010/main" val="1763804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0400-15A6-4C86-B127-5B723884C503}"/>
              </a:ext>
            </a:extLst>
          </p:cNvPr>
          <p:cNvSpPr>
            <a:spLocks noGrp="1"/>
          </p:cNvSpPr>
          <p:nvPr>
            <p:ph type="title"/>
          </p:nvPr>
        </p:nvSpPr>
        <p:spPr/>
        <p:txBody>
          <a:bodyPr/>
          <a:lstStyle/>
          <a:p>
            <a:r>
              <a:rPr lang="en-US" dirty="0"/>
              <a:t>Deposit Assessment</a:t>
            </a:r>
          </a:p>
        </p:txBody>
      </p:sp>
      <p:sp>
        <p:nvSpPr>
          <p:cNvPr id="3" name="Content Placeholder 2">
            <a:extLst>
              <a:ext uri="{FF2B5EF4-FFF2-40B4-BE49-F238E27FC236}">
                <a16:creationId xmlns:a16="http://schemas.microsoft.com/office/drawing/2014/main" id="{E2C4681F-F0B2-403F-AF75-0E9D148A695D}"/>
              </a:ext>
            </a:extLst>
          </p:cNvPr>
          <p:cNvSpPr>
            <a:spLocks noGrp="1"/>
          </p:cNvSpPr>
          <p:nvPr>
            <p:ph idx="1"/>
          </p:nvPr>
        </p:nvSpPr>
        <p:spPr/>
        <p:txBody>
          <a:bodyPr/>
          <a:lstStyle/>
          <a:p>
            <a:r>
              <a:rPr lang="en-US" dirty="0"/>
              <a:t>Mr. Doe was calculus level 3 in all quads.</a:t>
            </a:r>
          </a:p>
        </p:txBody>
      </p:sp>
      <p:pic>
        <p:nvPicPr>
          <p:cNvPr id="5" name="Picture 4" descr="A close up of text on a white surface&#10;&#10;Description automatically generated">
            <a:extLst>
              <a:ext uri="{FF2B5EF4-FFF2-40B4-BE49-F238E27FC236}">
                <a16:creationId xmlns:a16="http://schemas.microsoft.com/office/drawing/2014/main" id="{DADCCFAE-EEBA-4297-B545-EFB5FCAF4E0B}"/>
              </a:ext>
            </a:extLst>
          </p:cNvPr>
          <p:cNvPicPr>
            <a:picLocks noChangeAspect="1"/>
          </p:cNvPicPr>
          <p:nvPr/>
        </p:nvPicPr>
        <p:blipFill>
          <a:blip r:embed="rId2"/>
          <a:stretch>
            <a:fillRect/>
          </a:stretch>
        </p:blipFill>
        <p:spPr>
          <a:xfrm>
            <a:off x="7082674" y="953323"/>
            <a:ext cx="2944261" cy="4912533"/>
          </a:xfrm>
          <a:prstGeom prst="rect">
            <a:avLst/>
          </a:prstGeom>
        </p:spPr>
      </p:pic>
    </p:spTree>
    <p:extLst>
      <p:ext uri="{BB962C8B-B14F-4D97-AF65-F5344CB8AC3E}">
        <p14:creationId xmlns:p14="http://schemas.microsoft.com/office/powerpoint/2010/main" val="344051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7F6F-A591-4E17-B20A-1C8BD82EAA60}"/>
              </a:ext>
            </a:extLst>
          </p:cNvPr>
          <p:cNvSpPr>
            <a:spLocks noGrp="1"/>
          </p:cNvSpPr>
          <p:nvPr>
            <p:ph type="title"/>
          </p:nvPr>
        </p:nvSpPr>
        <p:spPr/>
        <p:txBody>
          <a:bodyPr/>
          <a:lstStyle/>
          <a:p>
            <a:pPr algn="ctr"/>
            <a:r>
              <a:rPr lang="en-US" dirty="0"/>
              <a:t>Economic Influences</a:t>
            </a:r>
          </a:p>
        </p:txBody>
      </p:sp>
      <p:sp>
        <p:nvSpPr>
          <p:cNvPr id="3" name="Content Placeholder 2">
            <a:extLst>
              <a:ext uri="{FF2B5EF4-FFF2-40B4-BE49-F238E27FC236}">
                <a16:creationId xmlns:a16="http://schemas.microsoft.com/office/drawing/2014/main" id="{2F55A93D-0FA9-4EC7-9C5B-AD686D27CF14}"/>
              </a:ext>
            </a:extLst>
          </p:cNvPr>
          <p:cNvSpPr>
            <a:spLocks noGrp="1"/>
          </p:cNvSpPr>
          <p:nvPr>
            <p:ph idx="1"/>
          </p:nvPr>
        </p:nvSpPr>
        <p:spPr/>
        <p:txBody>
          <a:bodyPr/>
          <a:lstStyle/>
          <a:p>
            <a:r>
              <a:rPr lang="en-US" dirty="0"/>
              <a:t>Socioeconomic status can be assessed by the patients ability to resources, based on income, education, and occupation.</a:t>
            </a:r>
          </a:p>
          <a:p>
            <a:pPr lvl="1"/>
            <a:r>
              <a:rPr lang="en-US" dirty="0"/>
              <a:t> Mr. Doe’s socioeconomic status is working class.</a:t>
            </a:r>
          </a:p>
          <a:p>
            <a:r>
              <a:rPr lang="en-US" dirty="0"/>
              <a:t>Dental insurance: Mr. Doe does not have dental insurance.</a:t>
            </a:r>
          </a:p>
        </p:txBody>
      </p:sp>
    </p:spTree>
    <p:extLst>
      <p:ext uri="{BB962C8B-B14F-4D97-AF65-F5344CB8AC3E}">
        <p14:creationId xmlns:p14="http://schemas.microsoft.com/office/powerpoint/2010/main" val="333643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131E-405D-40E8-9947-1A7BC11769F2}"/>
              </a:ext>
            </a:extLst>
          </p:cNvPr>
          <p:cNvSpPr>
            <a:spLocks noGrp="1"/>
          </p:cNvSpPr>
          <p:nvPr>
            <p:ph type="title"/>
          </p:nvPr>
        </p:nvSpPr>
        <p:spPr>
          <a:xfrm>
            <a:off x="1544439" y="76576"/>
            <a:ext cx="9603275" cy="1049235"/>
          </a:xfrm>
        </p:spPr>
        <p:txBody>
          <a:bodyPr/>
          <a:lstStyle/>
          <a:p>
            <a:pPr algn="ctr"/>
            <a:r>
              <a:rPr lang="en-US" dirty="0"/>
              <a:t>Process of Care</a:t>
            </a:r>
          </a:p>
        </p:txBody>
      </p:sp>
      <p:pic>
        <p:nvPicPr>
          <p:cNvPr id="3074" name="Picture 2" descr="https://lh5.googleusercontent.com/wgjzuxeQIQfdBbxUX2wWCucUdLtoqk7U31RSOASljdVLW-ATX8gFhquw-Jo_nHU6HltYZInXq2CsZ4n0E-EM8deDEqvE3--9GP_-v2GvWz100DiAZTTBcD991AiVYiP6r3lDsy3b">
            <a:extLst>
              <a:ext uri="{FF2B5EF4-FFF2-40B4-BE49-F238E27FC236}">
                <a16:creationId xmlns:a16="http://schemas.microsoft.com/office/drawing/2014/main" id="{55EE5550-2CF9-40D9-9E68-60D2ECD62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992" y="527521"/>
            <a:ext cx="6536168" cy="6106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BF3E3BC-FEE7-4A3A-99D8-1DB4480C179F}"/>
              </a:ext>
            </a:extLst>
          </p:cNvPr>
          <p:cNvSpPr/>
          <p:nvPr/>
        </p:nvSpPr>
        <p:spPr>
          <a:xfrm>
            <a:off x="4891868" y="859472"/>
            <a:ext cx="1070979" cy="14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7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39AD-194E-4614-90AF-67D985687AE2}"/>
              </a:ext>
            </a:extLst>
          </p:cNvPr>
          <p:cNvSpPr>
            <a:spLocks noGrp="1"/>
          </p:cNvSpPr>
          <p:nvPr>
            <p:ph type="title"/>
          </p:nvPr>
        </p:nvSpPr>
        <p:spPr/>
        <p:txBody>
          <a:bodyPr/>
          <a:lstStyle/>
          <a:p>
            <a:pPr algn="ctr"/>
            <a:r>
              <a:rPr lang="en-US" dirty="0"/>
              <a:t>Social History</a:t>
            </a:r>
          </a:p>
        </p:txBody>
      </p:sp>
      <p:sp>
        <p:nvSpPr>
          <p:cNvPr id="3" name="Content Placeholder 2">
            <a:extLst>
              <a:ext uri="{FF2B5EF4-FFF2-40B4-BE49-F238E27FC236}">
                <a16:creationId xmlns:a16="http://schemas.microsoft.com/office/drawing/2014/main" id="{0F4B9900-CDDB-4865-A4AF-FE58AD2468C0}"/>
              </a:ext>
            </a:extLst>
          </p:cNvPr>
          <p:cNvSpPr>
            <a:spLocks noGrp="1"/>
          </p:cNvSpPr>
          <p:nvPr>
            <p:ph idx="1"/>
          </p:nvPr>
        </p:nvSpPr>
        <p:spPr/>
        <p:txBody>
          <a:bodyPr/>
          <a:lstStyle/>
          <a:p>
            <a:r>
              <a:rPr lang="en-US" dirty="0"/>
              <a:t>Mr. Doe is single, lives alone and has no children.</a:t>
            </a:r>
          </a:p>
          <a:p>
            <a:r>
              <a:rPr lang="en-US" dirty="0"/>
              <a:t>Work: Mr. Doe is a factory worker.</a:t>
            </a:r>
          </a:p>
          <a:p>
            <a:r>
              <a:rPr lang="en-US" dirty="0"/>
              <a:t>Education: Mr. Doe has a high school diploma.</a:t>
            </a:r>
          </a:p>
          <a:p>
            <a:pPr marL="457200" lvl="1" indent="0">
              <a:buNone/>
            </a:pPr>
            <a:endParaRPr lang="en-US" dirty="0"/>
          </a:p>
          <a:p>
            <a:endParaRPr lang="en-US" dirty="0"/>
          </a:p>
        </p:txBody>
      </p:sp>
    </p:spTree>
    <p:extLst>
      <p:ext uri="{BB962C8B-B14F-4D97-AF65-F5344CB8AC3E}">
        <p14:creationId xmlns:p14="http://schemas.microsoft.com/office/powerpoint/2010/main" val="11543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4.googleusercontent.com/iYFg-cQJV3l8LLoj0ZKx8wVkFwSnyvwSthAd-zB5445WjDLkiD7zvmy6IHUjZQhQgYhSo3QfHtD6wK0GrQ2LG5y501mCO8K0P9TprD88GS2QaaSjALBaJldqmWNlLJULFo2Xes2S">
            <a:extLst>
              <a:ext uri="{FF2B5EF4-FFF2-40B4-BE49-F238E27FC236}">
                <a16:creationId xmlns:a16="http://schemas.microsoft.com/office/drawing/2014/main" id="{8421B8A4-D78C-4BBE-9E07-A3B74CCB4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53" y="155602"/>
            <a:ext cx="6028111" cy="629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43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5.googleusercontent.com/TOQGE8dmjEavE9UIgxIw_8SCjzQLR7fthn1ZeBMuhwstL726FGQYOeO27wmIFGIZjIfwMg31uDIg4UYEP85ccddZh4tF_Qf9cZi3aIjZamLBntZsjMw5ioQth__vQxl_TXFanOua">
            <a:extLst>
              <a:ext uri="{FF2B5EF4-FFF2-40B4-BE49-F238E27FC236}">
                <a16:creationId xmlns:a16="http://schemas.microsoft.com/office/drawing/2014/main" id="{8BFB06FF-0B96-4C86-B9DC-3696AF160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57" r="-644"/>
          <a:stretch/>
        </p:blipFill>
        <p:spPr bwMode="auto">
          <a:xfrm>
            <a:off x="2090628" y="195727"/>
            <a:ext cx="7327000" cy="594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5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R03kwzXda98Z0Uu7QTduCeewOtHBRr1Y13iuv0bl6-R6U2R8F7rdzKZaW8KXgMTZEe-pcINtxXSnpKxCc9cBa_tjBzRhQHQpFj0WPXyeVOQF0bKMbvX8V6oSoHHyx0XEN8J3UPW4">
            <a:extLst>
              <a:ext uri="{FF2B5EF4-FFF2-40B4-BE49-F238E27FC236}">
                <a16:creationId xmlns:a16="http://schemas.microsoft.com/office/drawing/2014/main" id="{E08352C5-4749-4715-AF08-299AF788C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546" y="1831994"/>
            <a:ext cx="7502562" cy="378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54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76FC1E-6308-4AA2-84A2-AB9C1191B5C1}"/>
              </a:ext>
            </a:extLst>
          </p:cNvPr>
          <p:cNvSpPr txBox="1"/>
          <p:nvPr/>
        </p:nvSpPr>
        <p:spPr>
          <a:xfrm>
            <a:off x="160275" y="1676825"/>
            <a:ext cx="10719007" cy="5632311"/>
          </a:xfrm>
          <a:prstGeom prst="rect">
            <a:avLst/>
          </a:prstGeom>
          <a:noFill/>
        </p:spPr>
        <p:txBody>
          <a:bodyPr wrap="square" rtlCol="0">
            <a:spAutoFit/>
          </a:bodyPr>
          <a:lstStyle/>
          <a:p>
            <a:pPr marL="285750" indent="-285750">
              <a:buFont typeface="Arial" panose="020B0604020202020204" pitchFamily="34" charset="0"/>
              <a:buChar char="•"/>
            </a:pPr>
            <a:r>
              <a:rPr lang="en-US" dirty="0"/>
              <a:t>Mr. Doe came to six, three hour appointments.</a:t>
            </a:r>
          </a:p>
          <a:p>
            <a:endParaRPr lang="en-US" dirty="0"/>
          </a:p>
          <a:p>
            <a:pPr marL="285750" indent="-285750">
              <a:buFont typeface="Arial" panose="020B0604020202020204" pitchFamily="34" charset="0"/>
              <a:buChar char="•"/>
            </a:pPr>
            <a:r>
              <a:rPr lang="en-US" dirty="0"/>
              <a:t>During the first appointment, I completed an EOIO assessed quadrants 1 and 4.</a:t>
            </a:r>
          </a:p>
          <a:p>
            <a:pPr marL="742950" lvl="1" indent="-285750">
              <a:buFont typeface="Arial" panose="020B0604020202020204" pitchFamily="34" charset="0"/>
              <a:buChar char="•"/>
            </a:pPr>
            <a:r>
              <a:rPr lang="en-US" dirty="0"/>
              <a:t>DOD: Q1: C3 P3 Q4: P3 C3</a:t>
            </a:r>
          </a:p>
          <a:p>
            <a:endParaRPr lang="en-US" dirty="0"/>
          </a:p>
          <a:p>
            <a:pPr marL="285750" indent="-285750">
              <a:buFont typeface="Arial" panose="020B0604020202020204" pitchFamily="34" charset="0"/>
              <a:buChar char="•"/>
            </a:pPr>
            <a:r>
              <a:rPr lang="en-US" dirty="0"/>
              <a:t>Second appointment, completed assessing quadrants 2 and 3.</a:t>
            </a:r>
          </a:p>
          <a:p>
            <a:pPr marL="742950" lvl="1" indent="-285750">
              <a:buFont typeface="Arial" panose="020B0604020202020204" pitchFamily="34" charset="0"/>
              <a:buChar char="•"/>
            </a:pPr>
            <a:r>
              <a:rPr lang="en-US" dirty="0"/>
              <a:t>DOD: Q2: C3 P3 Q3: C3 P3</a:t>
            </a:r>
          </a:p>
          <a:p>
            <a:pPr marL="742950" lvl="1" indent="-285750">
              <a:buFont typeface="Arial" panose="020B0604020202020204" pitchFamily="34" charset="0"/>
              <a:buChar char="•"/>
            </a:pPr>
            <a:r>
              <a:rPr lang="en-US" dirty="0"/>
              <a:t>Took microscope sample.</a:t>
            </a:r>
          </a:p>
          <a:p>
            <a:pPr marL="742950" lvl="1" indent="-285750">
              <a:buFont typeface="Arial" panose="020B0604020202020204" pitchFamily="34" charset="0"/>
              <a:buChar char="•"/>
            </a:pPr>
            <a:r>
              <a:rPr lang="en-US" dirty="0"/>
              <a:t>Took intraoral photos.</a:t>
            </a:r>
          </a:p>
          <a:p>
            <a:endParaRPr lang="en-US" dirty="0"/>
          </a:p>
          <a:p>
            <a:pPr marL="285750" indent="-285750">
              <a:buFont typeface="Arial" panose="020B0604020202020204" pitchFamily="34" charset="0"/>
              <a:buChar char="•"/>
            </a:pPr>
            <a:r>
              <a:rPr lang="en-US" dirty="0"/>
              <a:t>Third appointment, began scaling quadrant 1. </a:t>
            </a:r>
          </a:p>
          <a:p>
            <a:pPr marL="742950" lvl="1" indent="-285750">
              <a:buFont typeface="Arial" panose="020B0604020202020204" pitchFamily="34" charset="0"/>
              <a:buChar char="•"/>
            </a:pPr>
            <a:r>
              <a:rPr lang="en-US" dirty="0"/>
              <a:t>Administered right PSA and MSA.</a:t>
            </a:r>
          </a:p>
          <a:p>
            <a:pPr marL="742950" lvl="1" indent="-285750">
              <a:buFont typeface="Arial" panose="020B0604020202020204" pitchFamily="34" charset="0"/>
              <a:buChar char="•"/>
            </a:pPr>
            <a:r>
              <a:rPr lang="en-US" dirty="0"/>
              <a:t>Completed Nutritional Counseling session.</a:t>
            </a:r>
          </a:p>
          <a:p>
            <a:pPr marL="742950" lvl="1" indent="-285750">
              <a:buFont typeface="Arial" panose="020B0604020202020204" pitchFamily="34" charset="0"/>
              <a:buChar char="•"/>
            </a:pPr>
            <a:r>
              <a:rPr lang="en-US" dirty="0"/>
              <a:t>Used a blended approach with the ultrasonic and hand scalers.</a:t>
            </a:r>
          </a:p>
          <a:p>
            <a:pPr marL="742950" lvl="1" indent="-285750">
              <a:buFont typeface="Arial" panose="020B0604020202020204" pitchFamily="34" charset="0"/>
              <a:buChar char="•"/>
            </a:pPr>
            <a:r>
              <a:rPr lang="en-US" dirty="0"/>
              <a:t>Gave patient post op instructions to rinse with warm salt water if needed.</a:t>
            </a:r>
          </a:p>
          <a:p>
            <a:pPr marL="742950" lvl="1" indent="-285750">
              <a:buFont typeface="Arial" panose="020B0604020202020204" pitchFamily="34" charset="0"/>
              <a:buChar char="•"/>
            </a:pPr>
            <a:r>
              <a:rPr lang="en-US" dirty="0"/>
              <a:t>Took microscope sample.</a:t>
            </a:r>
          </a:p>
          <a:p>
            <a:pPr lvl="1"/>
            <a:endParaRPr lang="en-US" dirty="0"/>
          </a:p>
          <a:p>
            <a:pPr lvl="1"/>
            <a:endParaRPr lang="en-US" dirty="0"/>
          </a:p>
          <a:p>
            <a:pPr lvl="1"/>
            <a:endParaRPr lang="en-US" dirty="0"/>
          </a:p>
          <a:p>
            <a:endParaRPr lang="en-US" dirty="0"/>
          </a:p>
        </p:txBody>
      </p:sp>
      <p:sp>
        <p:nvSpPr>
          <p:cNvPr id="5" name="Title 1">
            <a:extLst>
              <a:ext uri="{FF2B5EF4-FFF2-40B4-BE49-F238E27FC236}">
                <a16:creationId xmlns:a16="http://schemas.microsoft.com/office/drawing/2014/main" id="{FF2C5EB7-6869-451D-96A1-E89FC9832983}"/>
              </a:ext>
            </a:extLst>
          </p:cNvPr>
          <p:cNvSpPr>
            <a:spLocks noGrp="1"/>
          </p:cNvSpPr>
          <p:nvPr>
            <p:ph type="title"/>
          </p:nvPr>
        </p:nvSpPr>
        <p:spPr>
          <a:xfrm>
            <a:off x="718140" y="865001"/>
            <a:ext cx="9603275" cy="1049235"/>
          </a:xfrm>
        </p:spPr>
        <p:txBody>
          <a:bodyPr/>
          <a:lstStyle/>
          <a:p>
            <a:pPr algn="ctr"/>
            <a:r>
              <a:rPr lang="en-US" dirty="0"/>
              <a:t>Treatment Plan</a:t>
            </a:r>
          </a:p>
        </p:txBody>
      </p:sp>
    </p:spTree>
    <p:extLst>
      <p:ext uri="{BB962C8B-B14F-4D97-AF65-F5344CB8AC3E}">
        <p14:creationId xmlns:p14="http://schemas.microsoft.com/office/powerpoint/2010/main" val="2592986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313E0-DA18-46FA-965C-25532F2952A4}"/>
              </a:ext>
            </a:extLst>
          </p:cNvPr>
          <p:cNvSpPr>
            <a:spLocks noGrp="1"/>
          </p:cNvSpPr>
          <p:nvPr>
            <p:ph idx="1"/>
          </p:nvPr>
        </p:nvSpPr>
        <p:spPr>
          <a:xfrm>
            <a:off x="815686" y="1226127"/>
            <a:ext cx="10222428" cy="4861164"/>
          </a:xfrm>
        </p:spPr>
        <p:txBody>
          <a:bodyPr>
            <a:normAutofit fontScale="92500" lnSpcReduction="20000"/>
          </a:bodyPr>
          <a:lstStyle/>
          <a:p>
            <a:pPr marL="285750" indent="-285750"/>
            <a:r>
              <a:rPr lang="en-US" dirty="0"/>
              <a:t>Fourth appointment, continued scaling quadrant 1. </a:t>
            </a:r>
          </a:p>
          <a:p>
            <a:pPr marL="742950" lvl="1" indent="-285750"/>
            <a:r>
              <a:rPr lang="en-US" dirty="0"/>
              <a:t>Administered right PSA, MSA, ASA, NP, and GP.</a:t>
            </a:r>
          </a:p>
          <a:p>
            <a:pPr marL="742950" lvl="1" indent="-285750"/>
            <a:r>
              <a:rPr lang="en-US" dirty="0"/>
              <a:t>Used a blended approach with the ultrasonic and hand scalers.</a:t>
            </a:r>
          </a:p>
          <a:p>
            <a:pPr marL="285750" indent="-285750"/>
            <a:r>
              <a:rPr lang="en-US" dirty="0"/>
              <a:t>Fifth appointment, completed scaling quadrant 1 and quadrant 4.</a:t>
            </a:r>
          </a:p>
          <a:p>
            <a:pPr marL="742950" lvl="1" indent="-285750"/>
            <a:r>
              <a:rPr lang="en-US" dirty="0"/>
              <a:t>Administered IA, long buccal, mental, and infiltration on #25.</a:t>
            </a:r>
          </a:p>
          <a:p>
            <a:pPr marL="742950" lvl="1" indent="-285750"/>
            <a:r>
              <a:rPr lang="en-US" dirty="0"/>
              <a:t>Used a blended approach with the ultrasonic and hand scalers.</a:t>
            </a:r>
          </a:p>
          <a:p>
            <a:pPr marL="742950" lvl="1" indent="-285750"/>
            <a:r>
              <a:rPr lang="en-US" dirty="0"/>
              <a:t>Gave patient post op instructions to rinse with warm salt water if needed.</a:t>
            </a:r>
          </a:p>
          <a:p>
            <a:pPr marL="285750" indent="-285750"/>
            <a:r>
              <a:rPr lang="en-US" dirty="0"/>
              <a:t>Sixth appointment, completed scaling quadrants 2 and 3, placed Arestin, polished, and applied fluoride. </a:t>
            </a:r>
          </a:p>
          <a:p>
            <a:pPr marL="742950" lvl="1" indent="-285750"/>
            <a:r>
              <a:rPr lang="en-US" dirty="0"/>
              <a:t>Administered IA, long buccal, mental, and left PSA, MSA, and ASA.</a:t>
            </a:r>
          </a:p>
          <a:p>
            <a:pPr marL="742950" lvl="1" indent="-285750"/>
            <a:r>
              <a:rPr lang="en-US" dirty="0"/>
              <a:t>Used a blended approach with the ultrasonic and hand scalers.</a:t>
            </a:r>
          </a:p>
          <a:p>
            <a:pPr marL="742950" lvl="1" indent="-285750"/>
            <a:r>
              <a:rPr lang="en-US" dirty="0"/>
              <a:t>Gave patient post op instructions to rinse with warm salt water if needed.</a:t>
            </a:r>
          </a:p>
          <a:p>
            <a:pPr marL="742950" lvl="1" indent="-285750"/>
            <a:r>
              <a:rPr lang="en-US" dirty="0"/>
              <a:t>Took microscope sample.</a:t>
            </a:r>
          </a:p>
          <a:p>
            <a:pPr marL="742950" lvl="1" indent="-285750"/>
            <a:r>
              <a:rPr lang="en-US" dirty="0"/>
              <a:t>Took intraoral photos.</a:t>
            </a:r>
          </a:p>
          <a:p>
            <a:pPr marL="457200" lvl="1" indent="0">
              <a:buNone/>
            </a:pPr>
            <a:endParaRPr lang="en-US" dirty="0"/>
          </a:p>
          <a:p>
            <a:pPr marL="742950" lvl="1" indent="-285750"/>
            <a:endParaRPr lang="en-US" dirty="0"/>
          </a:p>
          <a:p>
            <a:pPr marL="742950" lvl="1" indent="-285750"/>
            <a:endParaRPr lang="en-US" dirty="0"/>
          </a:p>
          <a:p>
            <a:endParaRPr lang="en-US" dirty="0"/>
          </a:p>
        </p:txBody>
      </p:sp>
    </p:spTree>
    <p:extLst>
      <p:ext uri="{BB962C8B-B14F-4D97-AF65-F5344CB8AC3E}">
        <p14:creationId xmlns:p14="http://schemas.microsoft.com/office/powerpoint/2010/main" val="2075107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A3C2-D370-48C5-BD05-1745C2961CFD}"/>
              </a:ext>
            </a:extLst>
          </p:cNvPr>
          <p:cNvSpPr>
            <a:spLocks noGrp="1"/>
          </p:cNvSpPr>
          <p:nvPr>
            <p:ph type="title"/>
          </p:nvPr>
        </p:nvSpPr>
        <p:spPr>
          <a:xfrm>
            <a:off x="1130270" y="878539"/>
            <a:ext cx="9603275" cy="1049235"/>
          </a:xfrm>
        </p:spPr>
        <p:txBody>
          <a:bodyPr/>
          <a:lstStyle/>
          <a:p>
            <a:pPr algn="ctr"/>
            <a:r>
              <a:rPr lang="en-US" dirty="0"/>
              <a:t>Patients Response</a:t>
            </a:r>
          </a:p>
        </p:txBody>
      </p:sp>
      <p:sp>
        <p:nvSpPr>
          <p:cNvPr id="3" name="Content Placeholder 2">
            <a:extLst>
              <a:ext uri="{FF2B5EF4-FFF2-40B4-BE49-F238E27FC236}">
                <a16:creationId xmlns:a16="http://schemas.microsoft.com/office/drawing/2014/main" id="{40A720B7-2CA7-4087-8462-5BB6FA49E776}"/>
              </a:ext>
            </a:extLst>
          </p:cNvPr>
          <p:cNvSpPr>
            <a:spLocks noGrp="1"/>
          </p:cNvSpPr>
          <p:nvPr>
            <p:ph idx="1"/>
          </p:nvPr>
        </p:nvSpPr>
        <p:spPr>
          <a:xfrm>
            <a:off x="446867" y="1547004"/>
            <a:ext cx="11390860" cy="3907839"/>
          </a:xfrm>
        </p:spPr>
        <p:txBody>
          <a:bodyPr>
            <a:normAutofit fontScale="92500" lnSpcReduction="20000"/>
          </a:bodyPr>
          <a:lstStyle/>
          <a:p>
            <a:r>
              <a:rPr lang="en-US" dirty="0"/>
              <a:t>Mr. Doe’s response and overall attitude to treatment was wonderful. I don’t think I could have asked for a better case study patient. He was very encouraging during his treatments, and continually asked questions throughout the appointments. </a:t>
            </a:r>
          </a:p>
          <a:p>
            <a:r>
              <a:rPr lang="en-US" dirty="0"/>
              <a:t>Upon initially meeting Mr. Doe, he immediately had an outgoing personality. However, I could tell he had minor anxiety toward treatment due to noticing “white knuckle syndrome” whenever I would get an instrument close to him.</a:t>
            </a:r>
          </a:p>
          <a:p>
            <a:r>
              <a:rPr lang="en-US" dirty="0"/>
              <a:t>After his third appointment he was completely calm and inviting to any treatment.</a:t>
            </a:r>
          </a:p>
          <a:p>
            <a:r>
              <a:rPr lang="en-US" dirty="0"/>
              <a:t>This made me feel more comfortable treating him knowing that there was patient-clinician trust built.</a:t>
            </a:r>
          </a:p>
          <a:p>
            <a:r>
              <a:rPr lang="en-US" dirty="0"/>
              <a:t>Once I completed Mr. Doe’s cleaning, he stated he was excited to return for his 6-week re eval and show me that he kept up with his oral hygiene. </a:t>
            </a:r>
          </a:p>
        </p:txBody>
      </p:sp>
    </p:spTree>
    <p:extLst>
      <p:ext uri="{BB962C8B-B14F-4D97-AF65-F5344CB8AC3E}">
        <p14:creationId xmlns:p14="http://schemas.microsoft.com/office/powerpoint/2010/main" val="3254504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4E9F-FB6C-414C-A79C-C34D4D37DD26}"/>
              </a:ext>
            </a:extLst>
          </p:cNvPr>
          <p:cNvSpPr>
            <a:spLocks noGrp="1"/>
          </p:cNvSpPr>
          <p:nvPr>
            <p:ph type="title"/>
          </p:nvPr>
        </p:nvSpPr>
        <p:spPr/>
        <p:txBody>
          <a:bodyPr/>
          <a:lstStyle/>
          <a:p>
            <a:r>
              <a:rPr lang="en-US" dirty="0"/>
              <a:t>Motivation technique</a:t>
            </a:r>
          </a:p>
        </p:txBody>
      </p:sp>
      <p:sp>
        <p:nvSpPr>
          <p:cNvPr id="3" name="Content Placeholder 2">
            <a:extLst>
              <a:ext uri="{FF2B5EF4-FFF2-40B4-BE49-F238E27FC236}">
                <a16:creationId xmlns:a16="http://schemas.microsoft.com/office/drawing/2014/main" id="{C0A6D4C8-20EE-4ACE-9BDA-51C80EB6E2D7}"/>
              </a:ext>
            </a:extLst>
          </p:cNvPr>
          <p:cNvSpPr>
            <a:spLocks noGrp="1"/>
          </p:cNvSpPr>
          <p:nvPr>
            <p:ph idx="1"/>
          </p:nvPr>
        </p:nvSpPr>
        <p:spPr/>
        <p:txBody>
          <a:bodyPr/>
          <a:lstStyle/>
          <a:p>
            <a:r>
              <a:rPr lang="en-US" dirty="0"/>
              <a:t>Esteem is the motivational technique used. Mr. Doe had not been to the dentist in years and was conscious of his  physical appearance. </a:t>
            </a:r>
          </a:p>
          <a:p>
            <a:r>
              <a:rPr lang="en-US" dirty="0"/>
              <a:t>His confidence began increasing after each appointment.</a:t>
            </a:r>
          </a:p>
          <a:p>
            <a:pPr marL="0" indent="0">
              <a:buNone/>
            </a:pPr>
            <a:endParaRPr lang="en-US" dirty="0"/>
          </a:p>
        </p:txBody>
      </p:sp>
    </p:spTree>
    <p:extLst>
      <p:ext uri="{BB962C8B-B14F-4D97-AF65-F5344CB8AC3E}">
        <p14:creationId xmlns:p14="http://schemas.microsoft.com/office/powerpoint/2010/main" val="2196106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A57F-0B92-46D2-8A7F-04E9B8075B78}"/>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048AC4FE-35CA-4527-AB07-28D64F572262}"/>
              </a:ext>
            </a:extLst>
          </p:cNvPr>
          <p:cNvSpPr>
            <a:spLocks noGrp="1"/>
          </p:cNvSpPr>
          <p:nvPr>
            <p:ph idx="1"/>
          </p:nvPr>
        </p:nvSpPr>
        <p:spPr>
          <a:xfrm>
            <a:off x="1175990" y="1560866"/>
            <a:ext cx="9603275" cy="3294576"/>
          </a:xfrm>
        </p:spPr>
        <p:txBody>
          <a:bodyPr/>
          <a:lstStyle/>
          <a:p>
            <a:r>
              <a:rPr lang="en-US" dirty="0"/>
              <a:t>Together, Mr. Doe and I made a goal for him to begin flossing daily and brushing twice daily.</a:t>
            </a:r>
          </a:p>
          <a:p>
            <a:r>
              <a:rPr lang="en-US" dirty="0"/>
              <a:t>It was also our goal to reduce his plaque index percentage.</a:t>
            </a:r>
          </a:p>
          <a:p>
            <a:r>
              <a:rPr lang="en-US" dirty="0"/>
              <a:t>From the nutritional counseling, Mr. Doe stated he will continue to drink more water and rinse his mouth with water after sugar exposure. </a:t>
            </a:r>
          </a:p>
        </p:txBody>
      </p:sp>
    </p:spTree>
    <p:extLst>
      <p:ext uri="{BB962C8B-B14F-4D97-AF65-F5344CB8AC3E}">
        <p14:creationId xmlns:p14="http://schemas.microsoft.com/office/powerpoint/2010/main" val="279175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8F35-53D7-489E-9C92-8233C61A022F}"/>
              </a:ext>
            </a:extLst>
          </p:cNvPr>
          <p:cNvSpPr>
            <a:spLocks noGrp="1"/>
          </p:cNvSpPr>
          <p:nvPr>
            <p:ph type="title"/>
          </p:nvPr>
        </p:nvSpPr>
        <p:spPr/>
        <p:txBody>
          <a:bodyPr/>
          <a:lstStyle/>
          <a:p>
            <a:r>
              <a:rPr lang="en-US" dirty="0"/>
              <a:t>Patient Education</a:t>
            </a:r>
          </a:p>
        </p:txBody>
      </p:sp>
      <p:sp>
        <p:nvSpPr>
          <p:cNvPr id="3" name="Content Placeholder 2">
            <a:extLst>
              <a:ext uri="{FF2B5EF4-FFF2-40B4-BE49-F238E27FC236}">
                <a16:creationId xmlns:a16="http://schemas.microsoft.com/office/drawing/2014/main" id="{A01581B2-E319-47FB-9710-73D59CF7D366}"/>
              </a:ext>
            </a:extLst>
          </p:cNvPr>
          <p:cNvSpPr>
            <a:spLocks noGrp="1"/>
          </p:cNvSpPr>
          <p:nvPr>
            <p:ph idx="1"/>
          </p:nvPr>
        </p:nvSpPr>
        <p:spPr/>
        <p:txBody>
          <a:bodyPr/>
          <a:lstStyle/>
          <a:p>
            <a:r>
              <a:rPr lang="en-US" dirty="0"/>
              <a:t>While educating Mr. Doe I found it useful to explain oral health in terms he could understand. I explained to him that plaque is like the slime layer on a fish tank. </a:t>
            </a:r>
          </a:p>
          <a:p>
            <a:r>
              <a:rPr lang="en-US" dirty="0"/>
              <a:t>I explained to him that calculus are like small rocks, and when I removed his lingual bridge he was able to feel what the calculus felt like. </a:t>
            </a:r>
          </a:p>
          <a:p>
            <a:r>
              <a:rPr lang="en-US" dirty="0"/>
              <a:t>I presented Mr. Doe his x-rays, periodontal chart, different photos and models of healthy bone level vs. not healthy, and his before and after intraoral photographs.</a:t>
            </a:r>
          </a:p>
        </p:txBody>
      </p:sp>
    </p:spTree>
    <p:extLst>
      <p:ext uri="{BB962C8B-B14F-4D97-AF65-F5344CB8AC3E}">
        <p14:creationId xmlns:p14="http://schemas.microsoft.com/office/powerpoint/2010/main" val="3759306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5D9B-217C-4641-9737-41EFBD6E814E}"/>
              </a:ext>
            </a:extLst>
          </p:cNvPr>
          <p:cNvSpPr>
            <a:spLocks noGrp="1"/>
          </p:cNvSpPr>
          <p:nvPr>
            <p:ph type="title"/>
          </p:nvPr>
        </p:nvSpPr>
        <p:spPr/>
        <p:txBody>
          <a:bodyPr/>
          <a:lstStyle/>
          <a:p>
            <a:pPr algn="ctr"/>
            <a:r>
              <a:rPr lang="en-US" dirty="0"/>
              <a:t>Dental Hygiene Treatment</a:t>
            </a:r>
          </a:p>
        </p:txBody>
      </p:sp>
      <p:sp>
        <p:nvSpPr>
          <p:cNvPr id="3" name="Content Placeholder 2">
            <a:extLst>
              <a:ext uri="{FF2B5EF4-FFF2-40B4-BE49-F238E27FC236}">
                <a16:creationId xmlns:a16="http://schemas.microsoft.com/office/drawing/2014/main" id="{65FE6090-F3E8-4581-96DD-F37D88763EC7}"/>
              </a:ext>
            </a:extLst>
          </p:cNvPr>
          <p:cNvSpPr>
            <a:spLocks noGrp="1"/>
          </p:cNvSpPr>
          <p:nvPr>
            <p:ph idx="1"/>
          </p:nvPr>
        </p:nvSpPr>
        <p:spPr/>
        <p:txBody>
          <a:bodyPr>
            <a:normAutofit lnSpcReduction="10000"/>
          </a:bodyPr>
          <a:lstStyle/>
          <a:p>
            <a:r>
              <a:rPr lang="en-US" dirty="0"/>
              <a:t>Due to Mr. Doe’s periodontal level and calculus level, I had to scale and root plan on all quadrants.</a:t>
            </a:r>
          </a:p>
          <a:p>
            <a:r>
              <a:rPr lang="en-US" dirty="0"/>
              <a:t>Because I was scaling and root planning in 5+ mm pockets, anesthesia was necessary. </a:t>
            </a:r>
          </a:p>
          <a:p>
            <a:r>
              <a:rPr lang="en-US" dirty="0"/>
              <a:t>Nutritional counseling was necessary for Mr. Doe because his diet was greatly affecting his dental health.</a:t>
            </a:r>
          </a:p>
          <a:p>
            <a:r>
              <a:rPr lang="en-US" dirty="0"/>
              <a:t>I completed the plaque index to educate Mr. Doe on where he needs to focus on brushing more adequately. </a:t>
            </a:r>
          </a:p>
        </p:txBody>
      </p:sp>
    </p:spTree>
    <p:extLst>
      <p:ext uri="{BB962C8B-B14F-4D97-AF65-F5344CB8AC3E}">
        <p14:creationId xmlns:p14="http://schemas.microsoft.com/office/powerpoint/2010/main" val="355335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5088-110E-4B4C-9FB8-124CAE0414BB}"/>
              </a:ext>
            </a:extLst>
          </p:cNvPr>
          <p:cNvSpPr>
            <a:spLocks noGrp="1"/>
          </p:cNvSpPr>
          <p:nvPr>
            <p:ph type="title"/>
          </p:nvPr>
        </p:nvSpPr>
        <p:spPr/>
        <p:txBody>
          <a:bodyPr/>
          <a:lstStyle/>
          <a:p>
            <a:pPr algn="ctr"/>
            <a:r>
              <a:rPr lang="en-US" dirty="0"/>
              <a:t>Dental History</a:t>
            </a:r>
          </a:p>
        </p:txBody>
      </p:sp>
      <p:sp>
        <p:nvSpPr>
          <p:cNvPr id="3" name="Content Placeholder 2">
            <a:extLst>
              <a:ext uri="{FF2B5EF4-FFF2-40B4-BE49-F238E27FC236}">
                <a16:creationId xmlns:a16="http://schemas.microsoft.com/office/drawing/2014/main" id="{D87F3638-84B6-4447-9BFF-34E21BED4918}"/>
              </a:ext>
            </a:extLst>
          </p:cNvPr>
          <p:cNvSpPr>
            <a:spLocks noGrp="1"/>
          </p:cNvSpPr>
          <p:nvPr>
            <p:ph idx="1"/>
          </p:nvPr>
        </p:nvSpPr>
        <p:spPr/>
        <p:txBody>
          <a:bodyPr/>
          <a:lstStyle/>
          <a:p>
            <a:r>
              <a:rPr lang="en-US" dirty="0"/>
              <a:t>Symptoms: No symptoms patient observed or stated. </a:t>
            </a:r>
          </a:p>
          <a:p>
            <a:r>
              <a:rPr lang="en-US" dirty="0"/>
              <a:t>Mr. Doe’s last dental visit was 5 years ago at Dr. Ringers office in Joplin, MO.</a:t>
            </a:r>
          </a:p>
          <a:p>
            <a:r>
              <a:rPr lang="en-US" dirty="0"/>
              <a:t>His last radiographs were taken in September 2018 at the Missouri Southern Dental Hygiene Clinic.</a:t>
            </a:r>
          </a:p>
          <a:p>
            <a:endParaRPr lang="en-US" dirty="0"/>
          </a:p>
        </p:txBody>
      </p:sp>
    </p:spTree>
    <p:extLst>
      <p:ext uri="{BB962C8B-B14F-4D97-AF65-F5344CB8AC3E}">
        <p14:creationId xmlns:p14="http://schemas.microsoft.com/office/powerpoint/2010/main" val="1861892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479D-D85F-4198-B4CD-C7AEF43E2D67}"/>
              </a:ext>
            </a:extLst>
          </p:cNvPr>
          <p:cNvSpPr>
            <a:spLocks noGrp="1"/>
          </p:cNvSpPr>
          <p:nvPr>
            <p:ph type="title"/>
          </p:nvPr>
        </p:nvSpPr>
        <p:spPr/>
        <p:txBody>
          <a:bodyPr/>
          <a:lstStyle/>
          <a:p>
            <a:r>
              <a:rPr lang="en-US" dirty="0"/>
              <a:t>Follow-up evaluation	</a:t>
            </a:r>
          </a:p>
        </p:txBody>
      </p:sp>
      <p:sp>
        <p:nvSpPr>
          <p:cNvPr id="3" name="Content Placeholder 2">
            <a:extLst>
              <a:ext uri="{FF2B5EF4-FFF2-40B4-BE49-F238E27FC236}">
                <a16:creationId xmlns:a16="http://schemas.microsoft.com/office/drawing/2014/main" id="{E8E8BC72-0FA3-4C12-9635-F1D89562CDB6}"/>
              </a:ext>
            </a:extLst>
          </p:cNvPr>
          <p:cNvSpPr>
            <a:spLocks noGrp="1"/>
          </p:cNvSpPr>
          <p:nvPr>
            <p:ph idx="1"/>
          </p:nvPr>
        </p:nvSpPr>
        <p:spPr/>
        <p:txBody>
          <a:bodyPr/>
          <a:lstStyle/>
          <a:p>
            <a:r>
              <a:rPr lang="en-US" dirty="0"/>
              <a:t>Unfortunately, Mr. Doe was unable to come back in for a follow- up evaluation. </a:t>
            </a:r>
          </a:p>
          <a:p>
            <a:r>
              <a:rPr lang="en-US" dirty="0"/>
              <a:t>However, whenever his cleaning last semester was finished we went over  oral hygiene instructions and recommendations to maintain his oral health.</a:t>
            </a:r>
          </a:p>
          <a:p>
            <a:r>
              <a:rPr lang="en-US" dirty="0"/>
              <a:t>Even after each appointment of SRP in the fall I began to see improvements to his periodontium.</a:t>
            </a:r>
          </a:p>
          <a:p>
            <a:pPr marL="0" indent="0">
              <a:buNone/>
            </a:pPr>
            <a:endParaRPr lang="en-US" dirty="0"/>
          </a:p>
        </p:txBody>
      </p:sp>
    </p:spTree>
    <p:extLst>
      <p:ext uri="{BB962C8B-B14F-4D97-AF65-F5344CB8AC3E}">
        <p14:creationId xmlns:p14="http://schemas.microsoft.com/office/powerpoint/2010/main" val="237330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3582C-430A-481B-86F9-04699A46619F}"/>
              </a:ext>
            </a:extLst>
          </p:cNvPr>
          <p:cNvSpPr>
            <a:spLocks noGrp="1"/>
          </p:cNvSpPr>
          <p:nvPr>
            <p:ph idx="1"/>
          </p:nvPr>
        </p:nvSpPr>
        <p:spPr>
          <a:xfrm>
            <a:off x="1190091" y="973905"/>
            <a:ext cx="9603275" cy="4998153"/>
          </a:xfrm>
        </p:spPr>
        <p:txBody>
          <a:bodyPr>
            <a:normAutofit/>
          </a:bodyPr>
          <a:lstStyle/>
          <a:p>
            <a:r>
              <a:rPr lang="en-US" dirty="0"/>
              <a:t>The main goal we had made together was to incorporate flossing and brushing twice into his daily oral care routine. As seen previously, Mr. Doe had a lingual bridge of calculus built up.</a:t>
            </a:r>
          </a:p>
          <a:p>
            <a:r>
              <a:rPr lang="en-US" dirty="0"/>
              <a:t>Once I removed the lingual bridge of calculus in his mandibular </a:t>
            </a:r>
            <a:r>
              <a:rPr lang="en-US" dirty="0" err="1"/>
              <a:t>anteriors</a:t>
            </a:r>
            <a:r>
              <a:rPr lang="en-US" dirty="0"/>
              <a:t> his gums had recessed quite a bit on teeth 24 and 25. I would expect to see his gingival inflammation decrease and the tissue to heal properly.</a:t>
            </a:r>
          </a:p>
          <a:p>
            <a:r>
              <a:rPr lang="en-US" dirty="0"/>
              <a:t>At the time, Mr. Doe seemed very motivated to change his oral care routine to improve his oral health.</a:t>
            </a:r>
          </a:p>
          <a:p>
            <a:r>
              <a:rPr lang="en-US" dirty="0"/>
              <a:t>Something that I would expect to see is the reduction of the 5 and 6 mm pockets and bleeding in his posterior teeth.</a:t>
            </a:r>
          </a:p>
          <a:p>
            <a:r>
              <a:rPr lang="en-US" dirty="0"/>
              <a:t>If his pocket depths were not improving at that time I would recommend using a water </a:t>
            </a:r>
            <a:r>
              <a:rPr lang="en-US" dirty="0" err="1"/>
              <a:t>pik</a:t>
            </a:r>
            <a:r>
              <a:rPr lang="en-US" dirty="0"/>
              <a:t> rather than normal floss or floss picks. </a:t>
            </a:r>
          </a:p>
          <a:p>
            <a:endParaRPr lang="en-US" dirty="0"/>
          </a:p>
        </p:txBody>
      </p:sp>
    </p:spTree>
    <p:extLst>
      <p:ext uri="{BB962C8B-B14F-4D97-AF65-F5344CB8AC3E}">
        <p14:creationId xmlns:p14="http://schemas.microsoft.com/office/powerpoint/2010/main" val="190246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7E24B-C3F3-4656-98A7-732FC8765F5D}"/>
              </a:ext>
            </a:extLst>
          </p:cNvPr>
          <p:cNvSpPr>
            <a:spLocks noGrp="1"/>
          </p:cNvSpPr>
          <p:nvPr>
            <p:ph idx="1"/>
          </p:nvPr>
        </p:nvSpPr>
        <p:spPr>
          <a:xfrm>
            <a:off x="1130270" y="1145136"/>
            <a:ext cx="9603275" cy="4321209"/>
          </a:xfrm>
        </p:spPr>
        <p:txBody>
          <a:bodyPr/>
          <a:lstStyle/>
          <a:p>
            <a:r>
              <a:rPr lang="en-US" dirty="0"/>
              <a:t>Something else I would expect to see is a decrease in the amount of calculus built up, hopefully none to minimal sheet calculus if any.</a:t>
            </a:r>
          </a:p>
          <a:p>
            <a:r>
              <a:rPr lang="en-US" dirty="0"/>
              <a:t>Due to the removal of the lingual bridge of calculus on Mr. Doe’s mandibular lingual </a:t>
            </a:r>
            <a:r>
              <a:rPr lang="en-US" dirty="0" err="1"/>
              <a:t>anteriors</a:t>
            </a:r>
            <a:r>
              <a:rPr lang="en-US" dirty="0"/>
              <a:t>, his gums had recessed quite a bit. I would expect those areas to heal and the inflammation to go down.</a:t>
            </a:r>
          </a:p>
          <a:p>
            <a:r>
              <a:rPr lang="en-US" dirty="0"/>
              <a:t>Mr. Doe’s diet was also a big factor in his oral hygiene. Upon completion of the nutritional counseling he was already making changes to improve his diet. </a:t>
            </a:r>
          </a:p>
          <a:p>
            <a:pPr lvl="1"/>
            <a:r>
              <a:rPr lang="en-US" dirty="0"/>
              <a:t>I would expect to see he is continuing to rinse his mouth out with water after any sugar exposure.</a:t>
            </a:r>
          </a:p>
          <a:p>
            <a:pPr lvl="1"/>
            <a:endParaRPr lang="en-US" dirty="0"/>
          </a:p>
          <a:p>
            <a:endParaRPr lang="en-US" dirty="0"/>
          </a:p>
        </p:txBody>
      </p:sp>
    </p:spTree>
    <p:extLst>
      <p:ext uri="{BB962C8B-B14F-4D97-AF65-F5344CB8AC3E}">
        <p14:creationId xmlns:p14="http://schemas.microsoft.com/office/powerpoint/2010/main" val="336821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8C23-AF55-40AA-B82F-1C3CD287F8CD}"/>
              </a:ext>
            </a:extLst>
          </p:cNvPr>
          <p:cNvSpPr>
            <a:spLocks noGrp="1"/>
          </p:cNvSpPr>
          <p:nvPr>
            <p:ph type="title"/>
          </p:nvPr>
        </p:nvSpPr>
        <p:spPr/>
        <p:txBody>
          <a:bodyPr/>
          <a:lstStyle/>
          <a:p>
            <a:r>
              <a:rPr lang="en-US" dirty="0"/>
              <a:t>Recommendations for further care</a:t>
            </a:r>
          </a:p>
        </p:txBody>
      </p:sp>
      <p:sp>
        <p:nvSpPr>
          <p:cNvPr id="3" name="Content Placeholder 2">
            <a:extLst>
              <a:ext uri="{FF2B5EF4-FFF2-40B4-BE49-F238E27FC236}">
                <a16:creationId xmlns:a16="http://schemas.microsoft.com/office/drawing/2014/main" id="{3D5F3945-5484-4D0A-8DB1-FAA5890809AF}"/>
              </a:ext>
            </a:extLst>
          </p:cNvPr>
          <p:cNvSpPr>
            <a:spLocks noGrp="1"/>
          </p:cNvSpPr>
          <p:nvPr>
            <p:ph idx="1"/>
          </p:nvPr>
        </p:nvSpPr>
        <p:spPr>
          <a:xfrm>
            <a:off x="1130270" y="1701750"/>
            <a:ext cx="9603275" cy="3998295"/>
          </a:xfrm>
        </p:spPr>
        <p:txBody>
          <a:bodyPr>
            <a:normAutofit fontScale="92500" lnSpcReduction="10000"/>
          </a:bodyPr>
          <a:lstStyle/>
          <a:p>
            <a:r>
              <a:rPr lang="en-US" dirty="0"/>
              <a:t>Due to Mr. Doe’s pocket depths and calculus build up, I would recommend continuing care for him. Upon completion of his appointment in the fall I recommended him to his general dentist.</a:t>
            </a:r>
          </a:p>
          <a:p>
            <a:r>
              <a:rPr lang="en-US" dirty="0"/>
              <a:t>Depending on the improvements made to his tissues and overall oral hygiene I would either recommend coming in every 3 months or every 6 months.</a:t>
            </a:r>
          </a:p>
          <a:p>
            <a:r>
              <a:rPr lang="en-US" dirty="0"/>
              <a:t>If there was none to minimal improvement I would recommend 3 month re care appointments to monitor his pocket depths and depending on his calculus build up, perform a complete prophylaxis.</a:t>
            </a:r>
          </a:p>
          <a:p>
            <a:r>
              <a:rPr lang="en-US" dirty="0"/>
              <a:t>If his pocket depths and inflammation had decreased and his periodontium was beginning to improve then I would recommend 6 month re care appointments with a complete prophylaxis.</a:t>
            </a:r>
          </a:p>
        </p:txBody>
      </p:sp>
    </p:spTree>
    <p:extLst>
      <p:ext uri="{BB962C8B-B14F-4D97-AF65-F5344CB8AC3E}">
        <p14:creationId xmlns:p14="http://schemas.microsoft.com/office/powerpoint/2010/main" val="2338758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E47A-79DA-4729-B0E7-33DD841B8268}"/>
              </a:ext>
            </a:extLst>
          </p:cNvPr>
          <p:cNvSpPr>
            <a:spLocks noGrp="1"/>
          </p:cNvSpPr>
          <p:nvPr>
            <p:ph type="title"/>
          </p:nvPr>
        </p:nvSpPr>
        <p:spPr/>
        <p:txBody>
          <a:bodyPr/>
          <a:lstStyle/>
          <a:p>
            <a:r>
              <a:rPr lang="en-US" dirty="0"/>
              <a:t>Student experience</a:t>
            </a:r>
          </a:p>
        </p:txBody>
      </p:sp>
      <p:sp>
        <p:nvSpPr>
          <p:cNvPr id="3" name="Content Placeholder 2">
            <a:extLst>
              <a:ext uri="{FF2B5EF4-FFF2-40B4-BE49-F238E27FC236}">
                <a16:creationId xmlns:a16="http://schemas.microsoft.com/office/drawing/2014/main" id="{741B4F38-188D-41DF-8531-CE8F6200B968}"/>
              </a:ext>
            </a:extLst>
          </p:cNvPr>
          <p:cNvSpPr>
            <a:spLocks noGrp="1"/>
          </p:cNvSpPr>
          <p:nvPr>
            <p:ph idx="1"/>
          </p:nvPr>
        </p:nvSpPr>
        <p:spPr/>
        <p:txBody>
          <a:bodyPr/>
          <a:lstStyle/>
          <a:p>
            <a:r>
              <a:rPr lang="en-US" dirty="0"/>
              <a:t>I would have loved to be able to see the improvements made to  Mr. Doe’s oral health. </a:t>
            </a:r>
          </a:p>
          <a:p>
            <a:r>
              <a:rPr lang="en-US" dirty="0"/>
              <a:t>This experience made me excited to continue my profession as a dental hygienist, but more so having the ability to clinically see the success of patients due to the treatment I provided.</a:t>
            </a:r>
          </a:p>
        </p:txBody>
      </p:sp>
    </p:spTree>
    <p:extLst>
      <p:ext uri="{BB962C8B-B14F-4D97-AF65-F5344CB8AC3E}">
        <p14:creationId xmlns:p14="http://schemas.microsoft.com/office/powerpoint/2010/main" val="254855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88F5-91A5-437D-9AB5-A698D14BB73C}"/>
              </a:ext>
            </a:extLst>
          </p:cNvPr>
          <p:cNvSpPr>
            <a:spLocks noGrp="1"/>
          </p:cNvSpPr>
          <p:nvPr>
            <p:ph type="title"/>
          </p:nvPr>
        </p:nvSpPr>
        <p:spPr/>
        <p:txBody>
          <a:bodyPr/>
          <a:lstStyle/>
          <a:p>
            <a:pPr algn="ctr"/>
            <a:r>
              <a:rPr lang="en-US" dirty="0"/>
              <a:t>Nutritional Counseling</a:t>
            </a:r>
          </a:p>
        </p:txBody>
      </p:sp>
      <p:pic>
        <p:nvPicPr>
          <p:cNvPr id="4" name="Picture 3">
            <a:extLst>
              <a:ext uri="{FF2B5EF4-FFF2-40B4-BE49-F238E27FC236}">
                <a16:creationId xmlns:a16="http://schemas.microsoft.com/office/drawing/2014/main" id="{975FC288-BD56-40F9-82D8-2D9E8F2F26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050" y="1854200"/>
            <a:ext cx="2771702" cy="3425824"/>
          </a:xfrm>
          <a:prstGeom prst="rect">
            <a:avLst/>
          </a:prstGeom>
          <a:noFill/>
          <a:ln>
            <a:noFill/>
          </a:ln>
        </p:spPr>
      </p:pic>
      <p:pic>
        <p:nvPicPr>
          <p:cNvPr id="5" name="Picture 4">
            <a:extLst>
              <a:ext uri="{FF2B5EF4-FFF2-40B4-BE49-F238E27FC236}">
                <a16:creationId xmlns:a16="http://schemas.microsoft.com/office/drawing/2014/main" id="{97C4A167-965E-4A0D-B5F5-9915DE856E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83569" y="1666257"/>
            <a:ext cx="1797050" cy="2172936"/>
          </a:xfrm>
          <a:prstGeom prst="rect">
            <a:avLst/>
          </a:prstGeom>
          <a:noFill/>
          <a:ln>
            <a:noFill/>
          </a:ln>
        </p:spPr>
      </p:pic>
      <p:pic>
        <p:nvPicPr>
          <p:cNvPr id="6" name="Picture 5">
            <a:extLst>
              <a:ext uri="{FF2B5EF4-FFF2-40B4-BE49-F238E27FC236}">
                <a16:creationId xmlns:a16="http://schemas.microsoft.com/office/drawing/2014/main" id="{9742EC79-C084-467C-B8D6-754ED1B62C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55592" y="3336874"/>
            <a:ext cx="1653004" cy="2233295"/>
          </a:xfrm>
          <a:prstGeom prst="rect">
            <a:avLst/>
          </a:prstGeom>
          <a:noFill/>
          <a:ln>
            <a:noFill/>
          </a:ln>
        </p:spPr>
      </p:pic>
      <p:pic>
        <p:nvPicPr>
          <p:cNvPr id="8" name="Picture 7">
            <a:extLst>
              <a:ext uri="{FF2B5EF4-FFF2-40B4-BE49-F238E27FC236}">
                <a16:creationId xmlns:a16="http://schemas.microsoft.com/office/drawing/2014/main" id="{A4E816C6-BBB5-4EA0-A8F2-5D5585C9D98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53456" y="1854198"/>
            <a:ext cx="2736280" cy="3425823"/>
          </a:xfrm>
          <a:prstGeom prst="rect">
            <a:avLst/>
          </a:prstGeom>
          <a:noFill/>
          <a:ln>
            <a:noFill/>
          </a:ln>
        </p:spPr>
      </p:pic>
      <p:pic>
        <p:nvPicPr>
          <p:cNvPr id="9" name="Picture 8">
            <a:extLst>
              <a:ext uri="{FF2B5EF4-FFF2-40B4-BE49-F238E27FC236}">
                <a16:creationId xmlns:a16="http://schemas.microsoft.com/office/drawing/2014/main" id="{6663EF26-A42E-44F3-969B-30595CA06B2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8945242" y="1623960"/>
            <a:ext cx="1772819" cy="2233295"/>
          </a:xfrm>
          <a:prstGeom prst="rect">
            <a:avLst/>
          </a:prstGeom>
          <a:noFill/>
          <a:ln>
            <a:noFill/>
          </a:ln>
        </p:spPr>
      </p:pic>
      <p:pic>
        <p:nvPicPr>
          <p:cNvPr id="10" name="Picture 9">
            <a:extLst>
              <a:ext uri="{FF2B5EF4-FFF2-40B4-BE49-F238E27FC236}">
                <a16:creationId xmlns:a16="http://schemas.microsoft.com/office/drawing/2014/main" id="{0BE5E8FF-8F33-4842-8A62-298EC23694A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8936162" y="3262226"/>
            <a:ext cx="1802296" cy="2233294"/>
          </a:xfrm>
          <a:prstGeom prst="rect">
            <a:avLst/>
          </a:prstGeom>
          <a:noFill/>
          <a:ln>
            <a:noFill/>
          </a:ln>
        </p:spPr>
      </p:pic>
      <p:sp>
        <p:nvSpPr>
          <p:cNvPr id="11" name="Rectangle 10">
            <a:extLst>
              <a:ext uri="{FF2B5EF4-FFF2-40B4-BE49-F238E27FC236}">
                <a16:creationId xmlns:a16="http://schemas.microsoft.com/office/drawing/2014/main" id="{CDC55FEE-378A-4E6D-8223-F015610EBF40}"/>
              </a:ext>
            </a:extLst>
          </p:cNvPr>
          <p:cNvSpPr/>
          <p:nvPr/>
        </p:nvSpPr>
        <p:spPr>
          <a:xfrm>
            <a:off x="3347095" y="2090406"/>
            <a:ext cx="408302" cy="5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4392B-1D22-48BF-B4CA-C1C3C4259CD8}"/>
              </a:ext>
            </a:extLst>
          </p:cNvPr>
          <p:cNvSpPr/>
          <p:nvPr/>
        </p:nvSpPr>
        <p:spPr>
          <a:xfrm>
            <a:off x="8878317" y="2021949"/>
            <a:ext cx="453941" cy="96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0E5AD9-CC9A-4679-9BD4-0E52F9B29683}"/>
              </a:ext>
            </a:extLst>
          </p:cNvPr>
          <p:cNvSpPr/>
          <p:nvPr/>
        </p:nvSpPr>
        <p:spPr>
          <a:xfrm>
            <a:off x="678872" y="4672242"/>
            <a:ext cx="568038" cy="109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08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1040-6321-461B-94AA-0279D8034AF1}"/>
              </a:ext>
            </a:extLst>
          </p:cNvPr>
          <p:cNvSpPr>
            <a:spLocks noGrp="1"/>
          </p:cNvSpPr>
          <p:nvPr>
            <p:ph type="title"/>
          </p:nvPr>
        </p:nvSpPr>
        <p:spPr/>
        <p:txBody>
          <a:bodyPr/>
          <a:lstStyle/>
          <a:p>
            <a:pPr algn="ctr"/>
            <a:r>
              <a:rPr lang="en-US" dirty="0"/>
              <a:t>Patients Attitude Toward Counseling</a:t>
            </a:r>
          </a:p>
        </p:txBody>
      </p:sp>
      <p:sp>
        <p:nvSpPr>
          <p:cNvPr id="3" name="Content Placeholder 2">
            <a:extLst>
              <a:ext uri="{FF2B5EF4-FFF2-40B4-BE49-F238E27FC236}">
                <a16:creationId xmlns:a16="http://schemas.microsoft.com/office/drawing/2014/main" id="{6D92E0A7-1A7F-4BAA-895C-BF7E4D48186F}"/>
              </a:ext>
            </a:extLst>
          </p:cNvPr>
          <p:cNvSpPr>
            <a:spLocks noGrp="1"/>
          </p:cNvSpPr>
          <p:nvPr>
            <p:ph idx="1"/>
          </p:nvPr>
        </p:nvSpPr>
        <p:spPr/>
        <p:txBody>
          <a:bodyPr>
            <a:normAutofit fontScale="92500" lnSpcReduction="10000"/>
          </a:bodyPr>
          <a:lstStyle/>
          <a:p>
            <a:r>
              <a:rPr lang="en-US" dirty="0"/>
              <a:t>During the counseling session, Mr. Doe was willing to make changes to better his overall health. He stated that he had a past history of “not making the best health decisions” and was ready to improve his lifestyle.</a:t>
            </a:r>
          </a:p>
          <a:p>
            <a:r>
              <a:rPr lang="en-US" dirty="0"/>
              <a:t>Although Mr. Doe did not fully eliminate the </a:t>
            </a:r>
            <a:r>
              <a:rPr lang="en-US" dirty="0" err="1"/>
              <a:t>anticariogenic</a:t>
            </a:r>
            <a:r>
              <a:rPr lang="en-US" dirty="0"/>
              <a:t> foods from his diet, he at least made the addition of water, and reduced the frequency tremendously. </a:t>
            </a:r>
          </a:p>
          <a:p>
            <a:r>
              <a:rPr lang="en-US" dirty="0"/>
              <a:t>During the sessions Mr. Doe asked me various questions on how he could improve his diet, he was also interested in seeing his x-rays and being informed on his periodontal condition. </a:t>
            </a:r>
          </a:p>
        </p:txBody>
      </p:sp>
    </p:spTree>
    <p:extLst>
      <p:ext uri="{BB962C8B-B14F-4D97-AF65-F5344CB8AC3E}">
        <p14:creationId xmlns:p14="http://schemas.microsoft.com/office/powerpoint/2010/main" val="405331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0F0E-635C-4194-B9C6-B9190E78E5B3}"/>
              </a:ext>
            </a:extLst>
          </p:cNvPr>
          <p:cNvSpPr>
            <a:spLocks noGrp="1"/>
          </p:cNvSpPr>
          <p:nvPr>
            <p:ph type="title"/>
          </p:nvPr>
        </p:nvSpPr>
        <p:spPr/>
        <p:txBody>
          <a:bodyPr/>
          <a:lstStyle/>
          <a:p>
            <a:pPr algn="ctr"/>
            <a:r>
              <a:rPr lang="en-US" dirty="0"/>
              <a:t>Patient History</a:t>
            </a:r>
          </a:p>
        </p:txBody>
      </p:sp>
      <p:sp>
        <p:nvSpPr>
          <p:cNvPr id="3" name="Content Placeholder 2">
            <a:extLst>
              <a:ext uri="{FF2B5EF4-FFF2-40B4-BE49-F238E27FC236}">
                <a16:creationId xmlns:a16="http://schemas.microsoft.com/office/drawing/2014/main" id="{A45D0757-6A4A-4D43-A71F-6258CB673FD7}"/>
              </a:ext>
            </a:extLst>
          </p:cNvPr>
          <p:cNvSpPr>
            <a:spLocks noGrp="1"/>
          </p:cNvSpPr>
          <p:nvPr>
            <p:ph idx="1"/>
          </p:nvPr>
        </p:nvSpPr>
        <p:spPr/>
        <p:txBody>
          <a:bodyPr>
            <a:normAutofit/>
          </a:bodyPr>
          <a:lstStyle/>
          <a:p>
            <a:r>
              <a:rPr lang="en-US" dirty="0"/>
              <a:t>Mr. Doe experienced a concussion in 1990 due to getting kicked in the head.</a:t>
            </a:r>
          </a:p>
          <a:p>
            <a:r>
              <a:rPr lang="en-US" dirty="0"/>
              <a:t>Hospitalized in 1985 due to getting stabbed in the neck, leading to a tied jugular vein.</a:t>
            </a:r>
          </a:p>
          <a:p>
            <a:r>
              <a:rPr lang="en-US" dirty="0"/>
              <a:t>Hospitalized in 2010 after amputating his finger with a skill saw, his finger was sutured.</a:t>
            </a:r>
          </a:p>
        </p:txBody>
      </p:sp>
    </p:spTree>
    <p:extLst>
      <p:ext uri="{BB962C8B-B14F-4D97-AF65-F5344CB8AC3E}">
        <p14:creationId xmlns:p14="http://schemas.microsoft.com/office/powerpoint/2010/main" val="96709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11F0-5ECF-4AF6-BC7E-86A5020A2E66}"/>
              </a:ext>
            </a:extLst>
          </p:cNvPr>
          <p:cNvSpPr>
            <a:spLocks noGrp="1"/>
          </p:cNvSpPr>
          <p:nvPr>
            <p:ph type="title"/>
          </p:nvPr>
        </p:nvSpPr>
        <p:spPr>
          <a:xfrm>
            <a:off x="1167922" y="103470"/>
            <a:ext cx="9603275" cy="1049235"/>
          </a:xfrm>
        </p:spPr>
        <p:txBody>
          <a:bodyPr/>
          <a:lstStyle/>
          <a:p>
            <a:pPr algn="ctr"/>
            <a:r>
              <a:rPr lang="en-US" dirty="0"/>
              <a:t>Medical History Form</a:t>
            </a:r>
          </a:p>
        </p:txBody>
      </p:sp>
      <p:pic>
        <p:nvPicPr>
          <p:cNvPr id="6" name="Picture 5">
            <a:extLst>
              <a:ext uri="{FF2B5EF4-FFF2-40B4-BE49-F238E27FC236}">
                <a16:creationId xmlns:a16="http://schemas.microsoft.com/office/drawing/2014/main" id="{2F21542F-8D93-4247-9DF0-A3037F03B381}"/>
              </a:ext>
            </a:extLst>
          </p:cNvPr>
          <p:cNvPicPr/>
          <p:nvPr/>
        </p:nvPicPr>
        <p:blipFill>
          <a:blip r:embed="rId2">
            <a:extLst>
              <a:ext uri="{28A0092B-C50C-407E-A947-70E740481C1C}">
                <a14:useLocalDpi xmlns:a14="http://schemas.microsoft.com/office/drawing/2010/main" val="0"/>
              </a:ext>
            </a:extLst>
          </a:blip>
          <a:stretch>
            <a:fillRect/>
          </a:stretch>
        </p:blipFill>
        <p:spPr>
          <a:xfrm>
            <a:off x="2977926" y="1053021"/>
            <a:ext cx="6058572" cy="3159504"/>
          </a:xfrm>
          <a:prstGeom prst="rect">
            <a:avLst/>
          </a:prstGeom>
        </p:spPr>
      </p:pic>
      <p:pic>
        <p:nvPicPr>
          <p:cNvPr id="7" name="Picture 6">
            <a:extLst>
              <a:ext uri="{FF2B5EF4-FFF2-40B4-BE49-F238E27FC236}">
                <a16:creationId xmlns:a16="http://schemas.microsoft.com/office/drawing/2014/main" id="{17A9B43F-30C7-435A-A0CE-D7DE130368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40273" y="2973067"/>
            <a:ext cx="6058572" cy="3009617"/>
          </a:xfrm>
          <a:prstGeom prst="rect">
            <a:avLst/>
          </a:prstGeom>
        </p:spPr>
      </p:pic>
      <p:sp>
        <p:nvSpPr>
          <p:cNvPr id="4" name="Rectangle 3">
            <a:extLst>
              <a:ext uri="{FF2B5EF4-FFF2-40B4-BE49-F238E27FC236}">
                <a16:creationId xmlns:a16="http://schemas.microsoft.com/office/drawing/2014/main" id="{A5A6B525-E2D8-43DB-AB95-3FEDDD802A82}"/>
              </a:ext>
            </a:extLst>
          </p:cNvPr>
          <p:cNvSpPr/>
          <p:nvPr/>
        </p:nvSpPr>
        <p:spPr>
          <a:xfrm>
            <a:off x="5215071" y="1194275"/>
            <a:ext cx="35678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23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A648-DEED-4CF9-8AF5-FF11DC586018}"/>
              </a:ext>
            </a:extLst>
          </p:cNvPr>
          <p:cNvSpPr>
            <a:spLocks noGrp="1"/>
          </p:cNvSpPr>
          <p:nvPr>
            <p:ph type="title"/>
          </p:nvPr>
        </p:nvSpPr>
        <p:spPr/>
        <p:txBody>
          <a:bodyPr/>
          <a:lstStyle/>
          <a:p>
            <a:pPr algn="ctr"/>
            <a:r>
              <a:rPr lang="en-US" dirty="0"/>
              <a:t>Patient Vitals</a:t>
            </a:r>
          </a:p>
        </p:txBody>
      </p:sp>
      <p:sp>
        <p:nvSpPr>
          <p:cNvPr id="3" name="Content Placeholder 2">
            <a:extLst>
              <a:ext uri="{FF2B5EF4-FFF2-40B4-BE49-F238E27FC236}">
                <a16:creationId xmlns:a16="http://schemas.microsoft.com/office/drawing/2014/main" id="{4551B681-9A71-4B81-8AA9-8FCCFD08FB1B}"/>
              </a:ext>
            </a:extLst>
          </p:cNvPr>
          <p:cNvSpPr>
            <a:spLocks noGrp="1"/>
          </p:cNvSpPr>
          <p:nvPr>
            <p:ph idx="1"/>
          </p:nvPr>
        </p:nvSpPr>
        <p:spPr/>
        <p:txBody>
          <a:bodyPr/>
          <a:lstStyle/>
          <a:p>
            <a:r>
              <a:rPr lang="en-US" dirty="0"/>
              <a:t>Blood Pressure = 128/84 mmHg. MIL: 160 mmHg.</a:t>
            </a:r>
          </a:p>
          <a:p>
            <a:r>
              <a:rPr lang="en-US" dirty="0"/>
              <a:t>Pulse = 68 BPM, normal, full and strong.</a:t>
            </a:r>
          </a:p>
          <a:p>
            <a:r>
              <a:rPr lang="en-US" dirty="0"/>
              <a:t>Respirations = 12 RPM, normal, no odor, no sound.</a:t>
            </a:r>
          </a:p>
          <a:p>
            <a:r>
              <a:rPr lang="en-US" dirty="0"/>
              <a:t>Temperature = 97.9 F</a:t>
            </a:r>
          </a:p>
          <a:p>
            <a:r>
              <a:rPr lang="en-US" dirty="0"/>
              <a:t>ASA 1 due to health.</a:t>
            </a:r>
          </a:p>
        </p:txBody>
      </p:sp>
    </p:spTree>
    <p:extLst>
      <p:ext uri="{BB962C8B-B14F-4D97-AF65-F5344CB8AC3E}">
        <p14:creationId xmlns:p14="http://schemas.microsoft.com/office/powerpoint/2010/main" val="22626447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9677</TotalTime>
  <Words>2058</Words>
  <Application>Microsoft Office PowerPoint</Application>
  <PresentationFormat>Widescreen</PresentationFormat>
  <Paragraphs>168</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Century Gothic</vt:lpstr>
      <vt:lpstr>Gallery</vt:lpstr>
      <vt:lpstr>John Doe Eaglesoft ID #10159 </vt:lpstr>
      <vt:lpstr>General Characteristics</vt:lpstr>
      <vt:lpstr>Social History</vt:lpstr>
      <vt:lpstr>Dental History</vt:lpstr>
      <vt:lpstr>Nutritional Counseling</vt:lpstr>
      <vt:lpstr>Patients Attitude Toward Counseling</vt:lpstr>
      <vt:lpstr>Patient History</vt:lpstr>
      <vt:lpstr>Medical History Form</vt:lpstr>
      <vt:lpstr>Patient Vitals</vt:lpstr>
      <vt:lpstr>Medical History</vt:lpstr>
      <vt:lpstr>Extra Oral Findings</vt:lpstr>
      <vt:lpstr>Intra Oral Findings</vt:lpstr>
      <vt:lpstr>Dental Chart</vt:lpstr>
      <vt:lpstr>Occlusion</vt:lpstr>
      <vt:lpstr>PowerPoint Presentation</vt:lpstr>
      <vt:lpstr>PowerPoint Presentation</vt:lpstr>
      <vt:lpstr>Caries Risk Assessment</vt:lpstr>
      <vt:lpstr>Caries Risk Assessment</vt:lpstr>
      <vt:lpstr>Radiographs – 4 Horizontal Bitewings</vt:lpstr>
      <vt:lpstr>Radiographs - 20 Full Mouth Series</vt:lpstr>
      <vt:lpstr>Periodontal Chart</vt:lpstr>
      <vt:lpstr>Plaque Index</vt:lpstr>
      <vt:lpstr>PowerPoint Presentation</vt:lpstr>
      <vt:lpstr>PowerPoint Presentation</vt:lpstr>
      <vt:lpstr>Phase Microscope</vt:lpstr>
      <vt:lpstr>Periodontal Diagnosis</vt:lpstr>
      <vt:lpstr>Deposit Assessment</vt:lpstr>
      <vt:lpstr>Economic Influences</vt:lpstr>
      <vt:lpstr>Process of Care</vt:lpstr>
      <vt:lpstr>PowerPoint Presentation</vt:lpstr>
      <vt:lpstr>PowerPoint Presentation</vt:lpstr>
      <vt:lpstr>PowerPoint Presentation</vt:lpstr>
      <vt:lpstr>Treatment Plan</vt:lpstr>
      <vt:lpstr>PowerPoint Presentation</vt:lpstr>
      <vt:lpstr>Patients Response</vt:lpstr>
      <vt:lpstr>Motivation technique</vt:lpstr>
      <vt:lpstr>Goal</vt:lpstr>
      <vt:lpstr>Patient Education</vt:lpstr>
      <vt:lpstr>Dental Hygiene Treatment</vt:lpstr>
      <vt:lpstr>Follow-up evaluation </vt:lpstr>
      <vt:lpstr>PowerPoint Presentation</vt:lpstr>
      <vt:lpstr>PowerPoint Presentation</vt:lpstr>
      <vt:lpstr>Recommendations for further care</vt:lpstr>
      <vt:lpstr>Student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Doe</dc:title>
  <dc:creator>Olivia Laidler</dc:creator>
  <cp:lastModifiedBy>Olivia Laidler</cp:lastModifiedBy>
  <cp:revision>6</cp:revision>
  <dcterms:created xsi:type="dcterms:W3CDTF">2018-11-23T18:00:12Z</dcterms:created>
  <dcterms:modified xsi:type="dcterms:W3CDTF">2019-04-11T23:26:54Z</dcterms:modified>
</cp:coreProperties>
</file>