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8" r:id="rId21"/>
    <p:sldId id="280" r:id="rId22"/>
    <p:sldId id="282" r:id="rId23"/>
    <p:sldId id="283" r:id="rId24"/>
    <p:sldId id="284" r:id="rId25"/>
    <p:sldId id="285" r:id="rId26"/>
    <p:sldId id="286" r:id="rId27"/>
    <p:sldId id="290" r:id="rId28"/>
    <p:sldId id="291" r:id="rId29"/>
  </p:sldIdLst>
  <p:sldSz cx="9144000" cy="5143500" type="screen16x9"/>
  <p:notesSz cx="6858000" cy="9144000"/>
  <p:embeddedFontLst>
    <p:embeddedFont>
      <p:font typeface="Cabin" pitchFamily="2" charset="77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utive" pitchFamily="2" charset="0"/>
      <p:regular r:id="rId39"/>
    </p:embeddedFont>
    <p:embeddedFont>
      <p:font typeface="Impact" panose="020B0806030902050204" pitchFamily="34" charset="0"/>
      <p:regular r:id="rId40"/>
    </p:embeddedFont>
    <p:embeddedFont>
      <p:font typeface="Lato" panose="020F0502020204030203" pitchFamily="34" charset="77"/>
      <p:regular r:id="rId41"/>
      <p:bold r:id="rId42"/>
      <p:italic r:id="rId43"/>
      <p:boldItalic r:id="rId44"/>
    </p:embeddedFont>
    <p:embeddedFont>
      <p:font typeface="Permanent Marker" panose="02000000000000000000" pitchFamily="2" charset="0"/>
      <p:regular r:id="rId45"/>
    </p:embeddedFont>
    <p:embeddedFont>
      <p:font typeface="Playfair Display" pitchFamily="2" charset="77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F5BDA0-9BB8-4328-9265-B6BDC37D3A25}">
  <a:tblStyle styleId="{37F5BDA0-9BB8-4328-9265-B6BDC37D3A25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7"/>
    <p:restoredTop sz="94663"/>
  </p:normalViewPr>
  <p:slideViewPr>
    <p:cSldViewPr snapToGrid="0">
      <p:cViewPr varScale="1">
        <p:scale>
          <a:sx n="148" d="100"/>
          <a:sy n="148" d="100"/>
        </p:scale>
        <p:origin x="20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5c9f59b55_4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45c9f59b55_4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5c9f59b55_4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45c9f59b55_4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5c9f59b55_4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45c9f59b55_4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5c9f59b55_4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45c9f59b55_4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5c9f59b55_4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45c9f59b55_4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5c9f59b55_4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45c9f59b55_4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ADD to ppt and save on jumpdrive!</a:t>
            </a:r>
            <a:endParaRPr/>
          </a:p>
        </p:txBody>
      </p:sp>
      <p:sp>
        <p:nvSpPr>
          <p:cNvPr id="253" name="Google Shape;253;g45c9f59b55_4_11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5c9f59b55_4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45c9f59b55_4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5c9f59b55_4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45c9f59b55_4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5c9f59b55_4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45c9f59b55_4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5c9f59b55_4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45c9f59b55_4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5c9f59b55_4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45c9f59b55_4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6d4e2f5c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6d4e2f5c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5c9f59b55_4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45c9f59b55_4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5c9f59b55_4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45c9f59b55_4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5c9f59b55_4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45c9f59b55_4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6d4e2f5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6d4e2f5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5c9f59b55_4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45c9f59b55_4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5c9f59b55_4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45c9f59b55_4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6d4e2f5c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46d4e2f5c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45c9f59b55_4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45c9f59b55_4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5c9f59b55_4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45c9f59b55_4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5c9f59b55_4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45c9f59b55_4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5c9f59b55_4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45c9f59b55_4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5c9f59b55_4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45c9f59b55_4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5c9f59b55_4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45c9f59b55_4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5c9f59b55_4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45c9f59b55_4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5c9f59b55_4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45c9f59b55_4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Cabin"/>
              <a:buNone/>
              <a:defRPr sz="49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1812376" y="246981"/>
            <a:ext cx="37304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1078249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4"/>
          <p:cNvCxnSpPr/>
          <p:nvPr/>
        </p:nvCxnSpPr>
        <p:spPr>
          <a:xfrm>
            <a:off x="1813335" y="2646407"/>
            <a:ext cx="6477804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1" name="Google Shape;81;p16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bin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/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8" name="Google Shape;88;p17"/>
          <p:cNvCxnSpPr/>
          <p:nvPr/>
        </p:nvCxnSpPr>
        <p:spPr>
          <a:xfrm>
            <a:off x="1090679" y="2853739"/>
            <a:ext cx="647283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085498" y="1508159"/>
            <a:ext cx="3483864" cy="258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2"/>
          </p:nvPr>
        </p:nvSpPr>
        <p:spPr>
          <a:xfrm>
            <a:off x="4810328" y="1513007"/>
            <a:ext cx="3483864" cy="258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6" name="Google Shape;96;p18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1085393" y="2118202"/>
            <a:ext cx="3483864" cy="198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3"/>
          </p:nvPr>
        </p:nvSpPr>
        <p:spPr>
          <a:xfrm>
            <a:off x="4809272" y="1517253"/>
            <a:ext cx="3483864" cy="60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4"/>
          </p:nvPr>
        </p:nvSpPr>
        <p:spPr>
          <a:xfrm>
            <a:off x="4809272" y="2116119"/>
            <a:ext cx="3483864" cy="197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6" name="Google Shape;106;p19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2" name="Google Shape;112;p20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782785" y="599230"/>
            <a:ext cx="4509353" cy="349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2"/>
          </p:nvPr>
        </p:nvSpPr>
        <p:spPr>
          <a:xfrm>
            <a:off x="1083504" y="2404119"/>
            <a:ext cx="2456260" cy="168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4" name="Google Shape;124;p22"/>
          <p:cNvCxnSpPr/>
          <p:nvPr/>
        </p:nvCxnSpPr>
        <p:spPr>
          <a:xfrm>
            <a:off x="1086210" y="2404118"/>
            <a:ext cx="2452118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3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27" name="Google Shape;127;p23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>
            <a:spLocks noGrp="1"/>
          </p:cNvSpPr>
          <p:nvPr>
            <p:ph type="pic" idx="2"/>
          </p:nvPr>
        </p:nvSpPr>
        <p:spPr>
          <a:xfrm>
            <a:off x="6093292" y="841907"/>
            <a:ext cx="2093378" cy="289974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1087747" y="2359494"/>
            <a:ext cx="4143303" cy="1502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dt" idx="10"/>
          </p:nvPr>
        </p:nvSpPr>
        <p:spPr>
          <a:xfrm>
            <a:off x="1085537" y="4102393"/>
            <a:ext cx="4145513" cy="24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ftr" idx="11"/>
          </p:nvPr>
        </p:nvSpPr>
        <p:spPr>
          <a:xfrm>
            <a:off x="1085537" y="238981"/>
            <a:ext cx="4155753" cy="24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5" name="Google Shape;135;p23"/>
          <p:cNvCxnSpPr/>
          <p:nvPr/>
        </p:nvCxnSpPr>
        <p:spPr>
          <a:xfrm>
            <a:off x="1085537" y="2357704"/>
            <a:ext cx="4145513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 rot="5400000">
            <a:off x="3395933" y="-795449"/>
            <a:ext cx="2587960" cy="72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2" name="Google Shape;142;p24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 rot="5400000">
            <a:off x="5937778" y="1740785"/>
            <a:ext cx="3494917" cy="121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 rot="5400000">
            <a:off x="2271857" y="-589123"/>
            <a:ext cx="3494917" cy="587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9" name="Google Shape;149;p25"/>
          <p:cNvCxnSpPr/>
          <p:nvPr/>
        </p:nvCxnSpPr>
        <p:spPr>
          <a:xfrm>
            <a:off x="7079333" y="599230"/>
            <a:ext cx="0" cy="3494917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14">
            <a:alphaModFix/>
          </a:blip>
          <a:srcRect t="1538" b="-1538"/>
          <a:stretch/>
        </p:blipFill>
        <p:spPr>
          <a:xfrm>
            <a:off x="0" y="4594860"/>
            <a:ext cx="9144000" cy="55721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38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432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13"/>
          <p:cNvCxnSpPr/>
          <p:nvPr/>
        </p:nvCxnSpPr>
        <p:spPr>
          <a:xfrm>
            <a:off x="0" y="4596310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26qaiSy4J4I?feature=oembed" TargetMode="Externa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dha.on.ca/wp-content/uploads/2016/08/Oral-Cancer-Self-Exam14-1-final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quitdoc.com/smokeless-tobacco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3" Type="http://schemas.openxmlformats.org/officeDocument/2006/relationships/slide" Target="slide8.xml"/><Relationship Id="rId7" Type="http://schemas.openxmlformats.org/officeDocument/2006/relationships/slide" Target="slide10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9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bin"/>
              <a:buNone/>
            </a:pPr>
            <a:r>
              <a:rPr lang="en"/>
              <a:t>TRASH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bin"/>
              <a:buNone/>
            </a:pPr>
            <a:r>
              <a:rPr lang="en"/>
              <a:t>THE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bin"/>
              <a:buNone/>
            </a:pPr>
            <a:r>
              <a:rPr lang="en"/>
              <a:t>ASH</a:t>
            </a:r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OLIVIA, JORDAN, MOMO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2732725" y="134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TOBACCO USE 300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8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What are different types of tobacco products?</a:t>
            </a:r>
            <a:endParaRPr sz="480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222" name="Google Shape;22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9644" y="2976662"/>
            <a:ext cx="1445924" cy="144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5"/>
          <p:cNvSpPr txBox="1"/>
          <p:nvPr/>
        </p:nvSpPr>
        <p:spPr>
          <a:xfrm>
            <a:off x="8389731" y="4122375"/>
            <a:ext cx="1389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HOME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5" descr="A close up of a statue &#10; 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534" y="2376541"/>
            <a:ext cx="1929722" cy="225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 descr="mage result for tobacc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41370" y="2819679"/>
            <a:ext cx="3274111" cy="1734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TOBACCO USE 400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body" idx="1"/>
          </p:nvPr>
        </p:nvSpPr>
        <p:spPr>
          <a:xfrm>
            <a:off x="264600" y="747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60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Is vaping better for you than smoking?</a:t>
            </a:r>
            <a:endParaRPr sz="600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8014466" y="4160412"/>
            <a:ext cx="1389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 action="ppaction://hlinksldjump"/>
              </a:rPr>
              <a:t>HOME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1714500" y="306675"/>
            <a:ext cx="5991300" cy="3928200"/>
          </a:xfrm>
          <a:prstGeom prst="rect">
            <a:avLst/>
          </a:prstGeom>
          <a:gradFill>
            <a:gsLst>
              <a:gs pos="0">
                <a:srgbClr val="E87FB0"/>
              </a:gs>
              <a:gs pos="100000">
                <a:srgbClr val="BA2B6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Permanent Marker"/>
                <a:ea typeface="Permanent Marker"/>
                <a:cs typeface="Permanent Marker"/>
                <a:sym typeface="Permanent Marker"/>
              </a:rPr>
              <a:t>NOPE</a:t>
            </a:r>
            <a:endParaRPr sz="6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" dirty="0"/>
              <a:t>TOBACCO USE 500</a:t>
            </a:r>
            <a:endParaRPr dirty="0"/>
          </a:p>
        </p:txBody>
      </p:sp>
      <p:sp>
        <p:nvSpPr>
          <p:cNvPr id="239" name="Google Shape;239;p37"/>
          <p:cNvSpPr txBox="1">
            <a:spLocks noGrp="1"/>
          </p:cNvSpPr>
          <p:nvPr>
            <p:ph type="body" idx="1"/>
          </p:nvPr>
        </p:nvSpPr>
        <p:spPr>
          <a:xfrm>
            <a:off x="345706" y="205572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4800" dirty="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Which one of these is a tobacco stain?</a:t>
            </a:r>
            <a:endParaRPr sz="4800" dirty="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D0005C4E-C140-084F-977A-E4B1CC16E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76" y="1211482"/>
            <a:ext cx="2783441" cy="2956045"/>
          </a:xfrm>
          <a:prstGeom prst="rect">
            <a:avLst/>
          </a:prstGeom>
        </p:spPr>
      </p:pic>
      <p:pic>
        <p:nvPicPr>
          <p:cNvPr id="5" name="Picture 4" descr="A picture containing indoor, food, animal&#10;&#10;Description automatically generated">
            <a:extLst>
              <a:ext uri="{FF2B5EF4-FFF2-40B4-BE49-F238E27FC236}">
                <a16:creationId xmlns:a16="http://schemas.microsoft.com/office/drawing/2014/main" id="{55F3E776-0862-F847-BBD3-3E3E9AADA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492" y="1219629"/>
            <a:ext cx="2783442" cy="2984378"/>
          </a:xfrm>
          <a:prstGeom prst="rect">
            <a:avLst/>
          </a:prstGeom>
        </p:spPr>
      </p:pic>
      <p:pic>
        <p:nvPicPr>
          <p:cNvPr id="7" name="Picture 6" descr="A close up of food&#10;&#10;Description automatically generated">
            <a:extLst>
              <a:ext uri="{FF2B5EF4-FFF2-40B4-BE49-F238E27FC236}">
                <a16:creationId xmlns:a16="http://schemas.microsoft.com/office/drawing/2014/main" id="{48FC5DBE-F72A-1546-A751-3AC5E8205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011" y="1232282"/>
            <a:ext cx="2783442" cy="2956045"/>
          </a:xfrm>
          <a:prstGeom prst="rect">
            <a:avLst/>
          </a:prstGeom>
        </p:spPr>
      </p:pic>
      <p:sp>
        <p:nvSpPr>
          <p:cNvPr id="240" name="Google Shape;240;p37"/>
          <p:cNvSpPr txBox="1"/>
          <p:nvPr/>
        </p:nvSpPr>
        <p:spPr>
          <a:xfrm>
            <a:off x="7755000" y="4182475"/>
            <a:ext cx="1389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HOME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"/>
              <a:t>HOME CARE 500</a:t>
            </a:r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48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Why do you need to brush your tongue?</a:t>
            </a:r>
            <a:endParaRPr sz="480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38"/>
          <p:cNvSpPr txBox="1"/>
          <p:nvPr/>
        </p:nvSpPr>
        <p:spPr>
          <a:xfrm>
            <a:off x="7959670" y="4182475"/>
            <a:ext cx="1389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 action="ppaction://hlinksldjump"/>
              </a:rPr>
              <a:t>HOME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8"/>
          <p:cNvSpPr txBox="1"/>
          <p:nvPr/>
        </p:nvSpPr>
        <p:spPr>
          <a:xfrm>
            <a:off x="1714500" y="306675"/>
            <a:ext cx="5991300" cy="3928200"/>
          </a:xfrm>
          <a:prstGeom prst="rect">
            <a:avLst/>
          </a:prstGeom>
          <a:gradFill>
            <a:gsLst>
              <a:gs pos="0">
                <a:srgbClr val="E87FB0"/>
              </a:gs>
              <a:gs pos="100000">
                <a:srgbClr val="BA2B6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Permanent Marker"/>
                <a:ea typeface="Permanent Marker"/>
                <a:cs typeface="Permanent Marker"/>
                <a:sym typeface="Permanent Marker"/>
              </a:rPr>
              <a:t>IT PREVENTS BAD BREATH</a:t>
            </a:r>
            <a:endParaRPr sz="6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>
            <a:spLocks noGrp="1"/>
          </p:cNvSpPr>
          <p:nvPr>
            <p:ph type="ctrTitle"/>
          </p:nvPr>
        </p:nvSpPr>
        <p:spPr>
          <a:xfrm>
            <a:off x="1017042" y="1772817"/>
            <a:ext cx="8070979" cy="80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bin"/>
              <a:buNone/>
            </a:pPr>
            <a:r>
              <a:rPr lang="en" sz="4500"/>
              <a:t>ORAL HYGIENE INSTRUCTION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1544539" y="855265"/>
            <a:ext cx="7599461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0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5"/>
              <a:buNone/>
            </a:pPr>
            <a:endParaRPr sz="1275" b="1" i="1" dirty="0"/>
          </a:p>
          <a:p>
            <a:pPr marL="171450" lvl="0" indent="-90487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75"/>
              <a:buNone/>
            </a:pPr>
            <a:endParaRPr sz="1275" b="1" i="1"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700"/>
              <a:buChar char="•"/>
            </a:pPr>
            <a:r>
              <a:rPr lang="en" sz="1700" b="1" i="1" dirty="0"/>
              <a:t>ADA-Accepted fluoride toothpastes help prevent and reduce</a:t>
            </a:r>
            <a:endParaRPr dirty="0"/>
          </a:p>
          <a:p>
            <a:pPr marL="514350" lvl="1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700"/>
              <a:buChar char="•"/>
            </a:pPr>
            <a:r>
              <a:rPr lang="en" sz="1700" b="1" i="1" dirty="0"/>
              <a:t>Plaque</a:t>
            </a:r>
            <a:endParaRPr dirty="0"/>
          </a:p>
          <a:p>
            <a:pPr marL="514350" lvl="1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700"/>
              <a:buChar char="•"/>
            </a:pPr>
            <a:r>
              <a:rPr lang="en" sz="1700" b="1" i="1" dirty="0"/>
              <a:t>Gingivitis</a:t>
            </a:r>
            <a:endParaRPr dirty="0"/>
          </a:p>
          <a:p>
            <a:pPr marL="857250" lvl="2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700"/>
              <a:buChar char="•"/>
            </a:pPr>
            <a:r>
              <a:rPr lang="en" sz="1700" b="1" i="1" dirty="0"/>
              <a:t> inflammation of the gums caused by the accumulation of plaque along the gum line</a:t>
            </a:r>
            <a:endParaRPr dirty="0"/>
          </a:p>
          <a:p>
            <a:pPr marL="514350" lvl="1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700"/>
              <a:buChar char="•"/>
            </a:pPr>
            <a:r>
              <a:rPr lang="en" sz="1700" b="1" i="1" dirty="0"/>
              <a:t>Cavities</a:t>
            </a:r>
            <a:endParaRPr dirty="0"/>
          </a:p>
          <a:p>
            <a:pPr marL="658368" lvl="2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20"/>
              <a:buNone/>
            </a:pPr>
            <a:endParaRPr sz="1020" b="1" i="1" dirty="0">
              <a:solidFill>
                <a:srgbClr val="FFFF00"/>
              </a:solidFill>
            </a:endParaRPr>
          </a:p>
          <a:p>
            <a:pPr marL="658368" lvl="2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040"/>
              <a:buNone/>
            </a:pPr>
            <a:endParaRPr sz="2040" b="1" i="1" dirty="0">
              <a:solidFill>
                <a:schemeClr val="accent1"/>
              </a:solidFill>
            </a:endParaRPr>
          </a:p>
          <a:p>
            <a:pPr marL="658368" lvl="2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" sz="2040" b="1" i="1" dirty="0">
                <a:solidFill>
                  <a:schemeClr val="accent1"/>
                </a:solidFill>
              </a:rPr>
              <a:t>Recommend brushing two or three times a day to remove plaque biofilm.</a:t>
            </a:r>
            <a:endParaRPr dirty="0"/>
          </a:p>
          <a:p>
            <a:pPr marL="171450" lvl="0" indent="-90487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75"/>
              <a:buNone/>
            </a:pPr>
            <a:endParaRPr sz="1275" b="1" i="1" dirty="0"/>
          </a:p>
          <a:p>
            <a:pPr marL="171450" lvl="0" indent="-90487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75"/>
              <a:buNone/>
            </a:pPr>
            <a:endParaRPr sz="1275" b="1" i="1"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75"/>
              <a:buNone/>
            </a:pPr>
            <a:endParaRPr sz="1275" b="1" i="1" dirty="0"/>
          </a:p>
        </p:txBody>
      </p:sp>
      <p:pic>
        <p:nvPicPr>
          <p:cNvPr id="261" name="Google Shape;261;p40"/>
          <p:cNvPicPr preferRelativeResize="0"/>
          <p:nvPr/>
        </p:nvPicPr>
        <p:blipFill rotWithShape="1">
          <a:blip r:embed="rId3">
            <a:alphaModFix/>
          </a:blip>
          <a:srcRect b="3004"/>
          <a:stretch/>
        </p:blipFill>
        <p:spPr>
          <a:xfrm>
            <a:off x="-74861" y="2402701"/>
            <a:ext cx="2324675" cy="245854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0"/>
          <p:cNvSpPr txBox="1"/>
          <p:nvPr/>
        </p:nvSpPr>
        <p:spPr>
          <a:xfrm>
            <a:off x="1124121" y="855265"/>
            <a:ext cx="23246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Toothpastes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 txBox="1">
            <a:spLocks noGrp="1"/>
          </p:cNvSpPr>
          <p:nvPr>
            <p:ph type="title"/>
          </p:nvPr>
        </p:nvSpPr>
        <p:spPr>
          <a:xfrm>
            <a:off x="732301" y="767961"/>
            <a:ext cx="7202456" cy="50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None/>
            </a:pPr>
            <a:r>
              <a:rPr lang="en" sz="2800" dirty="0"/>
              <a:t>WHAT IS PLAQUE?</a:t>
            </a:r>
            <a:endParaRPr dirty="0"/>
          </a:p>
        </p:txBody>
      </p:sp>
      <p:sp>
        <p:nvSpPr>
          <p:cNvPr id="268" name="Google Shape;268;p41"/>
          <p:cNvSpPr txBox="1">
            <a:spLocks noGrp="1"/>
          </p:cNvSpPr>
          <p:nvPr>
            <p:ph type="body" idx="1"/>
          </p:nvPr>
        </p:nvSpPr>
        <p:spPr>
          <a:xfrm>
            <a:off x="1200652" y="1534102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Non-mineralized deposits on the surface of the tooth that contain bacteria</a:t>
            </a:r>
            <a:endParaRPr dirty="0"/>
          </a:p>
          <a:p>
            <a:pPr marL="17145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It is important to remove this biofilm by brushing 2-3 times daily because if not, the bacteria will continue to multiply. </a:t>
            </a:r>
            <a:endParaRPr dirty="0"/>
          </a:p>
          <a:p>
            <a:pPr marL="17145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If not removed, the bacteria will cause inflammation in the tissues and can progress to effect the entire mouth. </a:t>
            </a:r>
            <a:endParaRPr dirty="0"/>
          </a:p>
        </p:txBody>
      </p:sp>
      <p:pic>
        <p:nvPicPr>
          <p:cNvPr id="4" name="Picture 3" descr="A close up of food&#10;&#10;Description automatically generated">
            <a:extLst>
              <a:ext uri="{FF2B5EF4-FFF2-40B4-BE49-F238E27FC236}">
                <a16:creationId xmlns:a16="http://schemas.microsoft.com/office/drawing/2014/main" id="{0BD68F8F-A34E-644A-8ED3-00E37AFEB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289" y="3454215"/>
            <a:ext cx="3593048" cy="1586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>
            <a:spLocks noGrp="1"/>
          </p:cNvSpPr>
          <p:nvPr>
            <p:ph type="title"/>
          </p:nvPr>
        </p:nvSpPr>
        <p:spPr>
          <a:xfrm>
            <a:off x="1200652" y="790264"/>
            <a:ext cx="7202456" cy="50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None/>
            </a:pPr>
            <a:r>
              <a:rPr lang="en" sz="2800"/>
              <a:t>TOOTHBRUSH</a:t>
            </a:r>
            <a:endParaRPr/>
          </a:p>
        </p:txBody>
      </p:sp>
      <p:sp>
        <p:nvSpPr>
          <p:cNvPr id="280" name="Google Shape;280;p43"/>
          <p:cNvSpPr txBox="1">
            <a:spLocks noGrp="1"/>
          </p:cNvSpPr>
          <p:nvPr>
            <p:ph type="body" idx="1"/>
          </p:nvPr>
        </p:nvSpPr>
        <p:spPr>
          <a:xfrm>
            <a:off x="1123042" y="1706336"/>
            <a:ext cx="6172200" cy="151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7"/>
              <a:buChar char="•"/>
            </a:pPr>
            <a:r>
              <a:rPr lang="en" sz="1387" b="1" dirty="0"/>
              <a:t>An ADA-Accepted soft bristled toothbrush allows you to reach every surface of each tooth. 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87"/>
              <a:buChar char="•"/>
            </a:pPr>
            <a:r>
              <a:rPr lang="en" sz="1387" b="1" dirty="0">
                <a:solidFill>
                  <a:schemeClr val="accent1"/>
                </a:solidFill>
              </a:rPr>
              <a:t>Replace your toothbrush every three months. 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87"/>
              <a:buChar char="•"/>
            </a:pPr>
            <a:r>
              <a:rPr lang="en" sz="1387" b="1" dirty="0"/>
              <a:t>If the bristles on your toothbrush are bent or frayed, buy a new one. 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87"/>
              <a:buChar char="•"/>
            </a:pPr>
            <a:r>
              <a:rPr lang="en" sz="1387" b="1" dirty="0"/>
              <a:t>A worn-out brush will not clean your teeth properly.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87"/>
              <a:buChar char="•"/>
            </a:pPr>
            <a:r>
              <a:rPr lang="en" sz="1387" b="1" dirty="0"/>
              <a:t>Soft bristled toothbrush recommended. </a:t>
            </a:r>
            <a:endParaRPr dirty="0"/>
          </a:p>
        </p:txBody>
      </p:sp>
      <p:pic>
        <p:nvPicPr>
          <p:cNvPr id="281" name="Google Shape;28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5829" y="2931886"/>
            <a:ext cx="2227279" cy="2211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"/>
          <p:cNvSpPr txBox="1">
            <a:spLocks noGrp="1"/>
          </p:cNvSpPr>
          <p:nvPr>
            <p:ph type="title"/>
          </p:nvPr>
        </p:nvSpPr>
        <p:spPr>
          <a:xfrm>
            <a:off x="1200652" y="790264"/>
            <a:ext cx="7202456" cy="50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None/>
            </a:pPr>
            <a:r>
              <a:rPr lang="en" sz="2800"/>
              <a:t>HOW LONG SHOULD YOU BRUSH?</a:t>
            </a:r>
            <a:endParaRPr/>
          </a:p>
        </p:txBody>
      </p:sp>
      <p:sp>
        <p:nvSpPr>
          <p:cNvPr id="287" name="Google Shape;287;p44"/>
          <p:cNvSpPr txBox="1">
            <a:spLocks noGrp="1"/>
          </p:cNvSpPr>
          <p:nvPr>
            <p:ph type="body" idx="1"/>
          </p:nvPr>
        </p:nvSpPr>
        <p:spPr>
          <a:xfrm>
            <a:off x="1749176" y="1744173"/>
            <a:ext cx="6172200" cy="134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b="1"/>
              <a:t>Divide the mouth into 4 sections (upper 2, lower2)</a:t>
            </a:r>
            <a:endParaRPr/>
          </a:p>
          <a:p>
            <a:pPr marL="17145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" b="1"/>
              <a:t>Brush each section for 30 seconds</a:t>
            </a:r>
            <a:endParaRPr/>
          </a:p>
          <a:p>
            <a:pPr marL="17145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" b="1"/>
              <a:t>Make sure to brush all surfaces of each tooth</a:t>
            </a:r>
            <a:endParaRPr/>
          </a:p>
          <a:p>
            <a:pPr marL="857250" lvl="2" indent="-952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pic>
        <p:nvPicPr>
          <p:cNvPr id="288" name="Google Shape;28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376" y="2725232"/>
            <a:ext cx="2286000" cy="2196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0144" y="462338"/>
            <a:ext cx="8393985" cy="37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533400"/>
            <a:ext cx="8165750" cy="338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"/>
          <p:cNvSpPr txBox="1">
            <a:spLocks noGrp="1"/>
          </p:cNvSpPr>
          <p:nvPr>
            <p:ph type="title"/>
          </p:nvPr>
        </p:nvSpPr>
        <p:spPr>
          <a:xfrm>
            <a:off x="2915360" y="871160"/>
            <a:ext cx="3482940" cy="42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</a:pPr>
            <a:r>
              <a:rPr lang="en"/>
              <a:t>FLOSSING TECHNIQUE </a:t>
            </a:r>
            <a:endParaRPr/>
          </a:p>
        </p:txBody>
      </p:sp>
      <p:pic>
        <p:nvPicPr>
          <p:cNvPr id="325" name="Google Shape;325;p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0432" y="1500669"/>
            <a:ext cx="7032796" cy="2978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2"/>
          <p:cNvSpPr txBox="1">
            <a:spLocks noGrp="1"/>
          </p:cNvSpPr>
          <p:nvPr>
            <p:ph type="title"/>
          </p:nvPr>
        </p:nvSpPr>
        <p:spPr>
          <a:xfrm>
            <a:off x="1485900" y="800716"/>
            <a:ext cx="6172200" cy="56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bin"/>
              <a:buNone/>
            </a:pPr>
            <a:r>
              <a:rPr lang="en" sz="3600"/>
              <a:t>YOUR TURN TO SHOW US! </a:t>
            </a:r>
            <a:endParaRPr/>
          </a:p>
        </p:txBody>
      </p:sp>
      <p:pic>
        <p:nvPicPr>
          <p:cNvPr id="337" name="Google Shape;33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450" y="2011167"/>
            <a:ext cx="19431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bin"/>
              <a:buNone/>
            </a:pPr>
            <a:r>
              <a:rPr lang="en"/>
              <a:t>TOBACCO USE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Real Cost Commercial: âDeliveryâ (:30)">
            <a:hlinkClick r:id="" action="ppaction://media"/>
            <a:extLst>
              <a:ext uri="{FF2B5EF4-FFF2-40B4-BE49-F238E27FC236}">
                <a16:creationId xmlns:a16="http://schemas.microsoft.com/office/drawing/2014/main" id="{561B1C1C-4AB1-0F4B-BD4B-BCE72E13E5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15122" y="479502"/>
            <a:ext cx="7441580" cy="4516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5"/>
          <p:cNvSpPr txBox="1"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</a:pPr>
            <a:r>
              <a:rPr lang="en"/>
              <a:t>DIFFERENT TYPES OF TOBACCO</a:t>
            </a:r>
            <a:endParaRPr/>
          </a:p>
        </p:txBody>
      </p:sp>
      <p:sp>
        <p:nvSpPr>
          <p:cNvPr id="353" name="Google Shape;353;p55"/>
          <p:cNvSpPr txBox="1">
            <a:spLocks noGrp="1"/>
          </p:cNvSpPr>
          <p:nvPr>
            <p:ph type="body" idx="1"/>
          </p:nvPr>
        </p:nvSpPr>
        <p:spPr>
          <a:xfrm>
            <a:off x="1812679" y="1578657"/>
            <a:ext cx="2517544" cy="209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Cigarettes </a:t>
            </a:r>
            <a:endParaRPr/>
          </a:p>
          <a:p>
            <a:pPr marL="17145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Smokeless Tobacco</a:t>
            </a:r>
            <a:endParaRPr/>
          </a:p>
          <a:p>
            <a:pPr marL="17145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Marijuana </a:t>
            </a:r>
            <a:endParaRPr/>
          </a:p>
          <a:p>
            <a:pPr marL="17145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E-Cigarettes </a:t>
            </a:r>
            <a:endParaRPr/>
          </a:p>
          <a:p>
            <a:pPr marL="17145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Hookah                                                  </a:t>
            </a:r>
            <a:endParaRPr/>
          </a:p>
        </p:txBody>
      </p:sp>
      <p:pic>
        <p:nvPicPr>
          <p:cNvPr id="354" name="Google Shape;354;p55" descr="A close up of a statue &#10; 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2795" y="1982588"/>
            <a:ext cx="2008233" cy="314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6758" y="1733489"/>
            <a:ext cx="1445924" cy="144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5" descr="mage result for tobacc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5222" y="2806065"/>
            <a:ext cx="3274111" cy="1734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6"/>
          <p:cNvSpPr txBox="1"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</a:pPr>
            <a:r>
              <a:rPr lang="en"/>
              <a:t>REASONS TO AVOID SMOKING:</a:t>
            </a:r>
            <a:endParaRPr/>
          </a:p>
        </p:txBody>
      </p:sp>
      <p:sp>
        <p:nvSpPr>
          <p:cNvPr id="362" name="Google Shape;362;p56"/>
          <p:cNvSpPr txBox="1">
            <a:spLocks noGrp="1"/>
          </p:cNvSpPr>
          <p:nvPr>
            <p:ph type="body" idx="1"/>
          </p:nvPr>
        </p:nvSpPr>
        <p:spPr>
          <a:xfrm>
            <a:off x="1088685" y="1511799"/>
            <a:ext cx="3483315" cy="194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Smoking tobacco can cause gum disease.</a:t>
            </a:r>
            <a:endParaRPr/>
          </a:p>
          <a:p>
            <a:pPr marL="17145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Tooth decay</a:t>
            </a:r>
            <a:endParaRPr/>
          </a:p>
          <a:p>
            <a:pPr marL="17145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Bone loss</a:t>
            </a:r>
            <a:endParaRPr/>
          </a:p>
          <a:p>
            <a:pPr marL="17145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Tooth loss</a:t>
            </a:r>
            <a:endParaRPr/>
          </a:p>
          <a:p>
            <a:pPr marL="17145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Oral Cancer </a:t>
            </a:r>
            <a:endParaRPr/>
          </a:p>
        </p:txBody>
      </p:sp>
      <p:pic>
        <p:nvPicPr>
          <p:cNvPr id="363" name="Google Shape;363;p56" descr="mage result for gum dise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3088" y="2101418"/>
            <a:ext cx="3152468" cy="241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6" descr="A close up of food &#10; 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0342" y="2992897"/>
            <a:ext cx="2547323" cy="15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0"/>
          <p:cNvSpPr txBox="1">
            <a:spLocks noGrp="1"/>
          </p:cNvSpPr>
          <p:nvPr>
            <p:ph type="body" idx="1"/>
          </p:nvPr>
        </p:nvSpPr>
        <p:spPr>
          <a:xfrm>
            <a:off x="76725" y="565375"/>
            <a:ext cx="2971500" cy="140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Be smart. Don’t Start.</a:t>
            </a:r>
            <a:endParaRPr sz="4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90" name="Google Shape;390;p60"/>
          <p:cNvSpPr txBox="1">
            <a:spLocks noGrp="1"/>
          </p:cNvSpPr>
          <p:nvPr>
            <p:ph type="body" idx="1"/>
          </p:nvPr>
        </p:nvSpPr>
        <p:spPr>
          <a:xfrm>
            <a:off x="6095775" y="315850"/>
            <a:ext cx="2971500" cy="140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The JUUL does not make you CUUL.</a:t>
            </a:r>
            <a:endParaRPr sz="4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91" name="Google Shape;391;p60"/>
          <p:cNvSpPr txBox="1">
            <a:spLocks noGrp="1"/>
          </p:cNvSpPr>
          <p:nvPr>
            <p:ph type="body" idx="1"/>
          </p:nvPr>
        </p:nvSpPr>
        <p:spPr>
          <a:xfrm>
            <a:off x="108950" y="2846225"/>
            <a:ext cx="2971500" cy="140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Girls don’t dig the cig.</a:t>
            </a:r>
            <a:endParaRPr sz="4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92" name="Google Shape;392;p60"/>
          <p:cNvSpPr txBox="1">
            <a:spLocks noGrp="1"/>
          </p:cNvSpPr>
          <p:nvPr>
            <p:ph type="body" idx="1"/>
          </p:nvPr>
        </p:nvSpPr>
        <p:spPr>
          <a:xfrm>
            <a:off x="3086250" y="315850"/>
            <a:ext cx="2971500" cy="140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Kissing a smoker is like licking an ashtray.</a:t>
            </a:r>
            <a:endParaRPr sz="4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1"/>
          <p:cNvSpPr txBox="1"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</a:pPr>
            <a:r>
              <a:rPr lang="en"/>
              <a:t>RESOURCES </a:t>
            </a:r>
            <a:endParaRPr/>
          </a:p>
        </p:txBody>
      </p:sp>
      <p:sp>
        <p:nvSpPr>
          <p:cNvPr id="398" name="Google Shape;398;p61"/>
          <p:cNvSpPr txBox="1">
            <a:spLocks noGrp="1"/>
          </p:cNvSpPr>
          <p:nvPr>
            <p:ph type="body" idx="1"/>
          </p:nvPr>
        </p:nvSpPr>
        <p:spPr>
          <a:xfrm>
            <a:off x="1088675" y="1511800"/>
            <a:ext cx="7503600" cy="25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https://odha.on.ca/wp-content/uploads/2016/08/Oral-Cancer-Self-Exam14-1-final.pdf</a:t>
            </a:r>
            <a:endParaRPr/>
          </a:p>
          <a:p>
            <a:pPr marL="17145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https://www.quitdoc.com/smokeless-tobacco.html</a:t>
            </a:r>
            <a:endParaRPr/>
          </a:p>
          <a:p>
            <a:pPr marL="17145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Kelley, Thomas C., DDS. "Patient Oral Hygiene Instructions." </a:t>
            </a:r>
            <a:r>
              <a:rPr lang="en" i="1"/>
              <a:t>Patient Oral Hygiene Instructions</a:t>
            </a:r>
            <a:r>
              <a:rPr lang="en"/>
              <a:t>. N.p., n.d. Web. 05 June 2013.</a:t>
            </a:r>
            <a:endParaRPr/>
          </a:p>
          <a:p>
            <a:pPr marL="17145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Wilkins, Esther M., and Charlotte J. Wyche. "27: Oral Infection Control: Toothbrushes and Toothbrushing." </a:t>
            </a:r>
            <a:r>
              <a:rPr lang="en" i="1"/>
              <a:t>Clinical Practice of the Dental Hygienist</a:t>
            </a:r>
            <a:r>
              <a:rPr lang="en"/>
              <a:t>. Philadelphia: Wolters Kluwer Health/Lippincott Williams &amp; Wilkins, 2013. 391-404. Print.</a:t>
            </a:r>
            <a:endParaRPr/>
          </a:p>
          <a:p>
            <a:pPr marL="171450" lvl="0" indent="-76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p28"/>
          <p:cNvGraphicFramePr/>
          <p:nvPr/>
        </p:nvGraphicFramePr>
        <p:xfrm>
          <a:off x="989044" y="1240969"/>
          <a:ext cx="6932650" cy="32834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D3D7E4"/>
                    </a:gs>
                    <a:gs pos="100000">
                      <a:srgbClr val="8F9BBF">
                        <a:alpha val="91764"/>
                      </a:srgbClr>
                    </a:gs>
                  </a:gsLst>
                  <a:lin ang="5400000" scaled="0"/>
                </a:gradFill>
                <a:tableStyleId>{37F5BDA0-9BB8-4328-9265-B6BDC37D3A25}</a:tableStyleId>
              </a:tblPr>
              <a:tblGrid>
                <a:gridCol w="346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utive"/>
                        <a:buNone/>
                      </a:pPr>
                      <a:r>
                        <a:rPr lang="en" sz="2000" u="none" strike="noStrike" cap="none">
                          <a:latin typeface="Cutive"/>
                          <a:ea typeface="Cutive"/>
                          <a:cs typeface="Cutive"/>
                          <a:sym typeface="Cutive"/>
                        </a:rPr>
                        <a:t>Home Care</a:t>
                      </a:r>
                      <a:endParaRPr sz="2000" b="1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utive"/>
                        <a:buNone/>
                      </a:pPr>
                      <a:r>
                        <a:rPr lang="en" sz="2000" u="none" strike="noStrike" cap="none">
                          <a:latin typeface="Cutive"/>
                          <a:ea typeface="Cutive"/>
                          <a:cs typeface="Cutive"/>
                          <a:sym typeface="Cutive"/>
                        </a:rPr>
                        <a:t>Tobacco Use</a:t>
                      </a:r>
                      <a:endParaRPr sz="2000" b="1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utive"/>
                        <a:buNone/>
                      </a:pPr>
                      <a:r>
                        <a:rPr lang="en" sz="2000" u="sng" strike="noStrike" cap="none">
                          <a:solidFill>
                            <a:schemeClr val="hlink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  <a:hlinkClick r:id="" action="ppaction://hlinkshowjump?jump=nextslide"/>
                        </a:rPr>
                        <a:t>100</a:t>
                      </a:r>
                      <a:endParaRPr sz="20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sng" strike="noStrike" cap="none">
                          <a:solidFill>
                            <a:schemeClr val="hlink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  <a:hlinkClick r:id="rId3" action="ppaction://hlinksldjump"/>
                        </a:rPr>
                        <a:t>100</a:t>
                      </a:r>
                      <a:endParaRPr sz="20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utive"/>
                        <a:buNone/>
                      </a:pPr>
                      <a:r>
                        <a:rPr lang="en" sz="2000" u="sng" strike="noStrike" cap="none">
                          <a:solidFill>
                            <a:schemeClr val="hlink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  <a:hlinkClick r:id="rId4" action="ppaction://hlinksldjump"/>
                        </a:rPr>
                        <a:t>200</a:t>
                      </a:r>
                      <a:endParaRPr sz="20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sng" strike="noStrike" cap="none">
                          <a:solidFill>
                            <a:schemeClr val="hlink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  <a:hlinkClick r:id="rId5" action="ppaction://hlinksldjump"/>
                        </a:rPr>
                        <a:t>200</a:t>
                      </a:r>
                      <a:endParaRPr sz="20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utive"/>
                        <a:buNone/>
                      </a:pPr>
                      <a:r>
                        <a:rPr lang="en" sz="2000" u="sng" strike="noStrike" cap="none">
                          <a:solidFill>
                            <a:schemeClr val="hlink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  <a:hlinkClick r:id="rId6" action="ppaction://hlinksldjump"/>
                        </a:rPr>
                        <a:t>300</a:t>
                      </a:r>
                      <a:endParaRPr sz="20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utive"/>
                        <a:buNone/>
                      </a:pPr>
                      <a:r>
                        <a:rPr lang="en" sz="2000" u="sng" strike="noStrike" cap="none">
                          <a:solidFill>
                            <a:schemeClr val="hlink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  <a:hlinkClick r:id="rId7" action="ppaction://hlinksldjump"/>
                        </a:rPr>
                        <a:t>300</a:t>
                      </a:r>
                      <a:endParaRPr sz="20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utive"/>
                        <a:buNone/>
                      </a:pPr>
                      <a:r>
                        <a:rPr lang="en" sz="2000" u="sng" strike="noStrike" cap="none">
                          <a:solidFill>
                            <a:schemeClr val="hlink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  <a:hlinkClick r:id="rId8" action="ppaction://hlinksldjump"/>
                        </a:rPr>
                        <a:t>400</a:t>
                      </a:r>
                      <a:endParaRPr sz="20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utive"/>
                        <a:buNone/>
                      </a:pPr>
                      <a:r>
                        <a:rPr lang="en" sz="2000" u="sng" strike="noStrike" cap="none">
                          <a:solidFill>
                            <a:schemeClr val="hlink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  <a:hlinkClick r:id="rId9" action="ppaction://hlinksldjump"/>
                        </a:rPr>
                        <a:t>400</a:t>
                      </a:r>
                      <a:endParaRPr sz="20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utive"/>
                        <a:buNone/>
                      </a:pPr>
                      <a:r>
                        <a:rPr lang="en" sz="2000" u="sng" strike="noStrike" cap="none">
                          <a:solidFill>
                            <a:schemeClr val="hlink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  <a:hlinkClick r:id="rId10" action="ppaction://hlinksldjump"/>
                        </a:rPr>
                        <a:t>500</a:t>
                      </a:r>
                      <a:endParaRPr sz="20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utive"/>
                        <a:buNone/>
                      </a:pPr>
                      <a:r>
                        <a:rPr lang="en" sz="2000" u="sng" strike="noStrike" cap="none">
                          <a:solidFill>
                            <a:schemeClr val="hlink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  <a:hlinkClick r:id="rId11" action="ppaction://hlinksldjump"/>
                        </a:rPr>
                        <a:t>500</a:t>
                      </a:r>
                      <a:endParaRPr sz="20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6" name="Google Shape;166;p2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819468" y="223937"/>
            <a:ext cx="5290135" cy="69979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/>
        </p:nvSpPr>
        <p:spPr>
          <a:xfrm>
            <a:off x="7325474" y="4656964"/>
            <a:ext cx="20342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sng" strike="noStrike" cap="none">
                <a:solidFill>
                  <a:schemeClr val="hlink"/>
                </a:solidFill>
                <a:latin typeface="Cutive"/>
                <a:ea typeface="Cutive"/>
                <a:cs typeface="Cutive"/>
                <a:sym typeface="Cutive"/>
                <a:hlinkClick r:id="rId13" action="ppaction://hlinksldjump"/>
              </a:rPr>
              <a:t>Presentation</a:t>
            </a:r>
            <a:endParaRPr sz="1800" b="0" i="0" u="none" strike="noStrike" cap="none">
              <a:solidFill>
                <a:srgbClr val="FFFF00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" u="sng"/>
              <a:t>HOME CARE 100</a:t>
            </a:r>
            <a:endParaRPr u="sng"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6000" b="1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How long should you brush your teeth?</a:t>
            </a:r>
            <a:endParaRPr sz="6000" b="1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7363770" y="4182475"/>
            <a:ext cx="1389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 action="ppaction://hlinksldjump"/>
              </a:rPr>
              <a:t>HOME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1714500" y="306675"/>
            <a:ext cx="5991300" cy="3928200"/>
          </a:xfrm>
          <a:prstGeom prst="rect">
            <a:avLst/>
          </a:prstGeom>
          <a:gradFill>
            <a:gsLst>
              <a:gs pos="0">
                <a:srgbClr val="E87FB0"/>
              </a:gs>
              <a:gs pos="100000">
                <a:srgbClr val="BA2B6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Permanent Marker"/>
                <a:ea typeface="Permanent Marker"/>
                <a:cs typeface="Permanent Marker"/>
                <a:sym typeface="Permanent Marker"/>
              </a:rPr>
              <a:t>2 MINUTES</a:t>
            </a:r>
            <a:endParaRPr sz="6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"/>
              <a:t>HOME CARE 200</a:t>
            </a:r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60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Which toothbrush is better?</a:t>
            </a:r>
            <a:endParaRPr sz="600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sz="60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Electric or Manual?</a:t>
            </a:r>
            <a:endParaRPr sz="600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8339815" y="4182475"/>
            <a:ext cx="1389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 action="ppaction://hlinksldjump"/>
              </a:rPr>
              <a:t>HOME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1714500" y="306675"/>
            <a:ext cx="5991300" cy="3928200"/>
          </a:xfrm>
          <a:prstGeom prst="rect">
            <a:avLst/>
          </a:prstGeom>
          <a:gradFill>
            <a:gsLst>
              <a:gs pos="0">
                <a:srgbClr val="E87FB0"/>
              </a:gs>
              <a:gs pos="100000">
                <a:srgbClr val="BA2B6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Permanent Marker"/>
                <a:ea typeface="Permanent Marker"/>
                <a:cs typeface="Permanent Marker"/>
                <a:sym typeface="Permanent Marker"/>
              </a:rPr>
              <a:t>ELECTRIC</a:t>
            </a:r>
            <a:endParaRPr sz="6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"/>
              <a:t>HOME CARE 300	</a:t>
            </a:r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60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Where is the most important area of the mouth to floss?</a:t>
            </a:r>
            <a:endParaRPr sz="600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8449500" y="4182475"/>
            <a:ext cx="1389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 action="ppaction://hlinksldjump"/>
              </a:rPr>
              <a:t>HOME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1"/>
          <p:cNvSpPr txBox="1"/>
          <p:nvPr/>
        </p:nvSpPr>
        <p:spPr>
          <a:xfrm>
            <a:off x="1714500" y="306675"/>
            <a:ext cx="5991300" cy="3928200"/>
          </a:xfrm>
          <a:prstGeom prst="rect">
            <a:avLst/>
          </a:prstGeom>
          <a:gradFill>
            <a:gsLst>
              <a:gs pos="0">
                <a:srgbClr val="E87FB0"/>
              </a:gs>
              <a:gs pos="100000">
                <a:srgbClr val="BA2B6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Permanent Marker"/>
                <a:ea typeface="Permanent Marker"/>
                <a:cs typeface="Permanent Marker"/>
                <a:sym typeface="Permanent Marker"/>
              </a:rPr>
              <a:t>TRICK QUESTION: ALL AREAS</a:t>
            </a:r>
            <a:endParaRPr sz="6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"/>
              <a:t>HOME CARE 400</a:t>
            </a:r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60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Should you floss before or after you brush?</a:t>
            </a:r>
            <a:endParaRPr sz="600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8449500" y="4104327"/>
            <a:ext cx="1389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 action="ppaction://hlinksldjump"/>
              </a:rPr>
              <a:t>HOME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1714500" y="306675"/>
            <a:ext cx="5991300" cy="3928200"/>
          </a:xfrm>
          <a:prstGeom prst="rect">
            <a:avLst/>
          </a:prstGeom>
          <a:gradFill>
            <a:gsLst>
              <a:gs pos="0">
                <a:srgbClr val="E87FB0"/>
              </a:gs>
              <a:gs pos="100000">
                <a:srgbClr val="BA2B6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Permanent Marker"/>
                <a:ea typeface="Permanent Marker"/>
                <a:cs typeface="Permanent Marker"/>
                <a:sym typeface="Permanent Marker"/>
              </a:rPr>
              <a:t>BEFORE</a:t>
            </a:r>
            <a:endParaRPr sz="6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TOBACCO USE 100</a:t>
            </a:r>
            <a:endParaRPr/>
          </a:p>
        </p:txBody>
      </p:sp>
      <p:sp>
        <p:nvSpPr>
          <p:cNvPr id="205" name="Google Shape;205;p33"/>
          <p:cNvSpPr txBox="1"/>
          <p:nvPr/>
        </p:nvSpPr>
        <p:spPr>
          <a:xfrm>
            <a:off x="555200" y="1382375"/>
            <a:ext cx="7943100" cy="3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True or false: smoking can whiten your teeth from the smoke?</a:t>
            </a:r>
            <a:endParaRPr sz="48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8339814" y="4074000"/>
            <a:ext cx="1389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 action="ppaction://hlinksldjump"/>
              </a:rPr>
              <a:t>HOME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6925" y="41400"/>
            <a:ext cx="5457692" cy="5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TOBACCO USE 200</a:t>
            </a: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60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How many cigarettes does it take to become addicted?</a:t>
            </a:r>
            <a:endParaRPr sz="600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7990494" y="4182475"/>
            <a:ext cx="1389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 action="ppaction://hlinksldjump"/>
              </a:rPr>
              <a:t>HOME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1714500" y="306675"/>
            <a:ext cx="5991300" cy="3928200"/>
          </a:xfrm>
          <a:prstGeom prst="rect">
            <a:avLst/>
          </a:prstGeom>
          <a:gradFill>
            <a:gsLst>
              <a:gs pos="0">
                <a:srgbClr val="E87FB0"/>
              </a:gs>
              <a:gs pos="100000">
                <a:srgbClr val="BA2B6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Permanent Marker"/>
                <a:ea typeface="Permanent Marker"/>
                <a:cs typeface="Permanent Marker"/>
                <a:sym typeface="Permanent Marker"/>
              </a:rPr>
              <a:t>ONE</a:t>
            </a:r>
            <a:endParaRPr sz="6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546</Words>
  <Application>Microsoft Macintosh PowerPoint</Application>
  <PresentationFormat>On-screen Show (16:9)</PresentationFormat>
  <Paragraphs>108</Paragraphs>
  <Slides>27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Cabin</vt:lpstr>
      <vt:lpstr>Arial</vt:lpstr>
      <vt:lpstr>Impact</vt:lpstr>
      <vt:lpstr>Playfair Display</vt:lpstr>
      <vt:lpstr>Lato</vt:lpstr>
      <vt:lpstr>Permanent Marker</vt:lpstr>
      <vt:lpstr>Cutive</vt:lpstr>
      <vt:lpstr>Calibri</vt:lpstr>
      <vt:lpstr>Coral</vt:lpstr>
      <vt:lpstr>Gallery</vt:lpstr>
      <vt:lpstr>TRASH THE ASH</vt:lpstr>
      <vt:lpstr>PowerPoint Presentation</vt:lpstr>
      <vt:lpstr>PowerPoint Presentation</vt:lpstr>
      <vt:lpstr>HOME CARE 100</vt:lpstr>
      <vt:lpstr>HOME CARE 200</vt:lpstr>
      <vt:lpstr>HOME CARE 300 </vt:lpstr>
      <vt:lpstr>HOME CARE 400</vt:lpstr>
      <vt:lpstr>TOBACCO USE 100</vt:lpstr>
      <vt:lpstr>TOBACCO USE 200</vt:lpstr>
      <vt:lpstr>TOBACCO USE 300 </vt:lpstr>
      <vt:lpstr>TOBACCO USE 400 </vt:lpstr>
      <vt:lpstr>TOBACCO USE 500</vt:lpstr>
      <vt:lpstr>HOME CARE 500</vt:lpstr>
      <vt:lpstr>ORAL HYGIENE INSTRUCTION</vt:lpstr>
      <vt:lpstr>PowerPoint Presentation</vt:lpstr>
      <vt:lpstr>WHAT IS PLAQUE?</vt:lpstr>
      <vt:lpstr>TOOTHBRUSH</vt:lpstr>
      <vt:lpstr>HOW LONG SHOULD YOU BRUSH?</vt:lpstr>
      <vt:lpstr>PowerPoint Presentation</vt:lpstr>
      <vt:lpstr>FLOSSING TECHNIQUE </vt:lpstr>
      <vt:lpstr>YOUR TURN TO SHOW US! </vt:lpstr>
      <vt:lpstr>TOBACCO USE</vt:lpstr>
      <vt:lpstr>PowerPoint Presentation</vt:lpstr>
      <vt:lpstr>DIFFERENT TYPES OF TOBACCO</vt:lpstr>
      <vt:lpstr>REASONS TO AVOID SMOKING:</vt:lpstr>
      <vt:lpstr>PowerPoint Presentation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TRASH THE ASH</dc:title>
  <cp:lastModifiedBy>Microsoft Office User</cp:lastModifiedBy>
  <cp:revision>3</cp:revision>
  <dcterms:modified xsi:type="dcterms:W3CDTF">2019-03-08T17:42:37Z</dcterms:modified>
</cp:coreProperties>
</file>